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6" r:id="rId1"/>
  </p:sldMasterIdLst>
  <p:notesMasterIdLst>
    <p:notesMasterId r:id="rId29"/>
  </p:notesMasterIdLst>
  <p:handoutMasterIdLst>
    <p:handoutMasterId r:id="rId30"/>
  </p:handoutMasterIdLst>
  <p:sldIdLst>
    <p:sldId id="291" r:id="rId2"/>
    <p:sldId id="290" r:id="rId3"/>
    <p:sldId id="259" r:id="rId4"/>
    <p:sldId id="260" r:id="rId5"/>
    <p:sldId id="263" r:id="rId6"/>
    <p:sldId id="264" r:id="rId7"/>
    <p:sldId id="266" r:id="rId8"/>
    <p:sldId id="268" r:id="rId9"/>
    <p:sldId id="271" r:id="rId10"/>
    <p:sldId id="272" r:id="rId11"/>
    <p:sldId id="292" r:id="rId12"/>
    <p:sldId id="275" r:id="rId13"/>
    <p:sldId id="276" r:id="rId14"/>
    <p:sldId id="293" r:id="rId15"/>
    <p:sldId id="274" r:id="rId16"/>
    <p:sldId id="262" r:id="rId17"/>
    <p:sldId id="294" r:id="rId18"/>
    <p:sldId id="278" r:id="rId19"/>
    <p:sldId id="279" r:id="rId20"/>
    <p:sldId id="295" r:id="rId21"/>
    <p:sldId id="281" r:id="rId22"/>
    <p:sldId id="296" r:id="rId23"/>
    <p:sldId id="283" r:id="rId24"/>
    <p:sldId id="284" r:id="rId25"/>
    <p:sldId id="269"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86377" autoAdjust="0"/>
  </p:normalViewPr>
  <p:slideViewPr>
    <p:cSldViewPr snapToGrid="0" snapToObjects="1">
      <p:cViewPr varScale="1">
        <p:scale>
          <a:sx n="74" d="100"/>
          <a:sy n="74" d="100"/>
        </p:scale>
        <p:origin x="171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0" d="100"/>
          <a:sy n="90" d="100"/>
        </p:scale>
        <p:origin x="-375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5268FC-1BBE-D84D-AB7C-16CA72F5229C}" type="datetimeFigureOut">
              <a:rPr lang="en-US" smtClean="0"/>
              <a:t>2/12/2019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16AEF5-303C-D643-B09B-38CACB65C183}" type="slidenum">
              <a:rPr lang="en-US" smtClean="0"/>
              <a:t>‹#›</a:t>
            </a:fld>
            <a:endParaRPr lang="en-US"/>
          </a:p>
        </p:txBody>
      </p:sp>
    </p:spTree>
    <p:extLst>
      <p:ext uri="{BB962C8B-B14F-4D97-AF65-F5344CB8AC3E}">
        <p14:creationId xmlns:p14="http://schemas.microsoft.com/office/powerpoint/2010/main" val="2057309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0C743-8D22-3F41-A908-62B78862381E}" type="datetimeFigureOut">
              <a:rPr lang="en-US" smtClean="0"/>
              <a:t>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21E92-AB3A-274C-A6C4-C777EC489BEC}" type="slidenum">
              <a:rPr lang="en-US" smtClean="0"/>
              <a:t>‹#›</a:t>
            </a:fld>
            <a:endParaRPr lang="en-US"/>
          </a:p>
        </p:txBody>
      </p:sp>
    </p:spTree>
    <p:extLst>
      <p:ext uri="{BB962C8B-B14F-4D97-AF65-F5344CB8AC3E}">
        <p14:creationId xmlns:p14="http://schemas.microsoft.com/office/powerpoint/2010/main" val="14423153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What is an endorsement actually? It Is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An act of giving one's public approval or support to someone or something.</a:t>
            </a:r>
            <a:endParaRPr lang="en-US" dirty="0"/>
          </a:p>
          <a:p>
            <a:r>
              <a:rPr lang="en-US" dirty="0"/>
              <a:t>----- Meeting Notes (8/2/12 14:50) -----</a:t>
            </a:r>
          </a:p>
          <a:p>
            <a:r>
              <a:rPr lang="en-US" dirty="0"/>
              <a:t>Elaborate on each objective, motivation, overview "Okay now, why do you care about this"</a:t>
            </a:r>
          </a:p>
          <a:p>
            <a:r>
              <a:rPr lang="en-US" dirty="0"/>
              <a:t>Add successful instructor. </a:t>
            </a:r>
          </a:p>
          <a:p>
            <a:r>
              <a:rPr lang="en-US" dirty="0"/>
              <a:t>BE UNDERSTANDABLE</a:t>
            </a:r>
          </a:p>
        </p:txBody>
      </p:sp>
      <p:sp>
        <p:nvSpPr>
          <p:cNvPr id="4" name="Slide Number Placeholder 3"/>
          <p:cNvSpPr>
            <a:spLocks noGrp="1"/>
          </p:cNvSpPr>
          <p:nvPr>
            <p:ph type="sldNum" sz="quarter" idx="10"/>
          </p:nvPr>
        </p:nvSpPr>
        <p:spPr/>
        <p:txBody>
          <a:bodyPr/>
          <a:lstStyle/>
          <a:p>
            <a:fld id="{A3021E92-AB3A-274C-A6C4-C777EC489BEC}" type="slidenum">
              <a:rPr lang="en-US" smtClean="0"/>
              <a:t>2</a:t>
            </a:fld>
            <a:endParaRPr lang="en-US"/>
          </a:p>
        </p:txBody>
      </p:sp>
    </p:spTree>
    <p:extLst>
      <p:ext uri="{BB962C8B-B14F-4D97-AF65-F5344CB8AC3E}">
        <p14:creationId xmlns:p14="http://schemas.microsoft.com/office/powerpoint/2010/main" val="3770349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12</a:t>
            </a:fld>
            <a:endParaRPr lang="en-US"/>
          </a:p>
        </p:txBody>
      </p:sp>
    </p:spTree>
    <p:extLst>
      <p:ext uri="{BB962C8B-B14F-4D97-AF65-F5344CB8AC3E}">
        <p14:creationId xmlns:p14="http://schemas.microsoft.com/office/powerpoint/2010/main" val="3873553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13</a:t>
            </a:fld>
            <a:endParaRPr lang="en-US"/>
          </a:p>
        </p:txBody>
      </p:sp>
    </p:spTree>
    <p:extLst>
      <p:ext uri="{BB962C8B-B14F-4D97-AF65-F5344CB8AC3E}">
        <p14:creationId xmlns:p14="http://schemas.microsoft.com/office/powerpoint/2010/main" val="66931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15</a:t>
            </a:fld>
            <a:endParaRPr lang="en-US"/>
          </a:p>
        </p:txBody>
      </p:sp>
    </p:spTree>
    <p:extLst>
      <p:ext uri="{BB962C8B-B14F-4D97-AF65-F5344CB8AC3E}">
        <p14:creationId xmlns:p14="http://schemas.microsoft.com/office/powerpoint/2010/main" val="167621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14:48) -----</a:t>
            </a:r>
          </a:p>
          <a:p>
            <a:r>
              <a:rPr lang="en-US" dirty="0"/>
              <a:t>You dont need a second class to GET your license. </a:t>
            </a:r>
          </a:p>
          <a:p>
            <a:r>
              <a:rPr lang="en-US" dirty="0"/>
              <a:t>Second class is only to utilize</a:t>
            </a:r>
          </a:p>
          <a:p>
            <a:r>
              <a:rPr lang="en-US" dirty="0"/>
              <a:t>Clean up endorsement</a:t>
            </a:r>
          </a:p>
        </p:txBody>
      </p:sp>
      <p:sp>
        <p:nvSpPr>
          <p:cNvPr id="4" name="Slide Number Placeholder 3"/>
          <p:cNvSpPr>
            <a:spLocks noGrp="1"/>
          </p:cNvSpPr>
          <p:nvPr>
            <p:ph type="sldNum" sz="quarter" idx="10"/>
          </p:nvPr>
        </p:nvSpPr>
        <p:spPr/>
        <p:txBody>
          <a:bodyPr/>
          <a:lstStyle/>
          <a:p>
            <a:fld id="{A3021E92-AB3A-274C-A6C4-C777EC489BEC}" type="slidenum">
              <a:rPr lang="en-US" smtClean="0"/>
              <a:t>16</a:t>
            </a:fld>
            <a:endParaRPr lang="en-US"/>
          </a:p>
        </p:txBody>
      </p:sp>
    </p:spTree>
    <p:extLst>
      <p:ext uri="{BB962C8B-B14F-4D97-AF65-F5344CB8AC3E}">
        <p14:creationId xmlns:p14="http://schemas.microsoft.com/office/powerpoint/2010/main" val="395308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14:48) -----</a:t>
            </a:r>
          </a:p>
          <a:p>
            <a:r>
              <a:rPr lang="en-US" dirty="0"/>
              <a:t>COLON</a:t>
            </a:r>
          </a:p>
        </p:txBody>
      </p:sp>
      <p:sp>
        <p:nvSpPr>
          <p:cNvPr id="4" name="Slide Number Placeholder 3"/>
          <p:cNvSpPr>
            <a:spLocks noGrp="1"/>
          </p:cNvSpPr>
          <p:nvPr>
            <p:ph type="sldNum" sz="quarter" idx="10"/>
          </p:nvPr>
        </p:nvSpPr>
        <p:spPr/>
        <p:txBody>
          <a:bodyPr/>
          <a:lstStyle/>
          <a:p>
            <a:fld id="{A3021E92-AB3A-274C-A6C4-C777EC489BEC}" type="slidenum">
              <a:rPr lang="en-US" smtClean="0"/>
              <a:t>18</a:t>
            </a:fld>
            <a:endParaRPr lang="en-US"/>
          </a:p>
        </p:txBody>
      </p:sp>
    </p:spTree>
    <p:extLst>
      <p:ext uri="{BB962C8B-B14F-4D97-AF65-F5344CB8AC3E}">
        <p14:creationId xmlns:p14="http://schemas.microsoft.com/office/powerpoint/2010/main" val="3872903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61.39(</a:t>
            </a:r>
            <a:r>
              <a:rPr lang="en-US" sz="1200" dirty="0" err="1"/>
              <a:t>i</a:t>
            </a:r>
            <a:r>
              <a:rPr lang="en-US" sz="1200" dirty="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endParaRPr lang="en-US" dirty="0"/>
          </a:p>
          <a:p>
            <a:r>
              <a:rPr lang="en-US" dirty="0"/>
              <a:t>----- Meeting Notes (8/2/12 14:48) -----</a:t>
            </a:r>
          </a:p>
          <a:p>
            <a:r>
              <a:rPr lang="en-US" dirty="0"/>
              <a:t>Second class medical should be fixed</a:t>
            </a:r>
          </a:p>
          <a:p>
            <a:r>
              <a:rPr lang="en-US" dirty="0"/>
              <a:t>200 hours not required </a:t>
            </a:r>
          </a:p>
          <a:p>
            <a:r>
              <a:rPr lang="en-US" dirty="0"/>
              <a:t>Required for SFAR  signoff</a:t>
            </a:r>
          </a:p>
          <a:p>
            <a:r>
              <a:rPr lang="en-US" dirty="0"/>
              <a:t>Has logged appropriate flight training ADD</a:t>
            </a:r>
          </a:p>
        </p:txBody>
      </p:sp>
      <p:sp>
        <p:nvSpPr>
          <p:cNvPr id="4" name="Slide Number Placeholder 3"/>
          <p:cNvSpPr>
            <a:spLocks noGrp="1"/>
          </p:cNvSpPr>
          <p:nvPr>
            <p:ph type="sldNum" sz="quarter" idx="10"/>
          </p:nvPr>
        </p:nvSpPr>
        <p:spPr/>
        <p:txBody>
          <a:bodyPr/>
          <a:lstStyle/>
          <a:p>
            <a:fld id="{A3021E92-AB3A-274C-A6C4-C777EC489BEC}" type="slidenum">
              <a:rPr lang="en-US" smtClean="0"/>
              <a:t>19</a:t>
            </a:fld>
            <a:endParaRPr lang="en-US"/>
          </a:p>
        </p:txBody>
      </p:sp>
    </p:spTree>
    <p:extLst>
      <p:ext uri="{BB962C8B-B14F-4D97-AF65-F5344CB8AC3E}">
        <p14:creationId xmlns:p14="http://schemas.microsoft.com/office/powerpoint/2010/main" val="15331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21</a:t>
            </a:fld>
            <a:endParaRPr lang="en-US"/>
          </a:p>
        </p:txBody>
      </p:sp>
    </p:spTree>
    <p:extLst>
      <p:ext uri="{BB962C8B-B14F-4D97-AF65-F5344CB8AC3E}">
        <p14:creationId xmlns:p14="http://schemas.microsoft.com/office/powerpoint/2010/main" val="3287851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23</a:t>
            </a:fld>
            <a:endParaRPr lang="en-US"/>
          </a:p>
        </p:txBody>
      </p:sp>
    </p:spTree>
    <p:extLst>
      <p:ext uri="{BB962C8B-B14F-4D97-AF65-F5344CB8AC3E}">
        <p14:creationId xmlns:p14="http://schemas.microsoft.com/office/powerpoint/2010/main" val="2457694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24</a:t>
            </a:fld>
            <a:endParaRPr lang="en-US"/>
          </a:p>
        </p:txBody>
      </p:sp>
    </p:spTree>
    <p:extLst>
      <p:ext uri="{BB962C8B-B14F-4D97-AF65-F5344CB8AC3E}">
        <p14:creationId xmlns:p14="http://schemas.microsoft.com/office/powerpoint/2010/main" val="3098448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Why would someone use this?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Boeing as an example.</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I </a:t>
            </a:r>
            <a:r>
              <a:rPr lang="en-US" b="1" dirty="0" err="1"/>
              <a:t>wouldn</a:t>
            </a:r>
            <a:r>
              <a:rPr lang="fr-FR" b="1" dirty="0"/>
              <a:t>’</a:t>
            </a:r>
            <a:r>
              <a:rPr lang="en-US" b="1" dirty="0"/>
              <a:t>t</a:t>
            </a:r>
            <a:r>
              <a:rPr lang="en-US" b="1" baseline="0" dirty="0"/>
              <a:t> personally send anyone in with that level of experience, because it would be a ding on my record. </a:t>
            </a:r>
            <a:endParaRPr lang="en-US" b="1" dirty="0"/>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25</a:t>
            </a:fld>
            <a:endParaRPr lang="en-US"/>
          </a:p>
        </p:txBody>
      </p:sp>
    </p:spTree>
    <p:extLst>
      <p:ext uri="{BB962C8B-B14F-4D97-AF65-F5344CB8AC3E}">
        <p14:creationId xmlns:p14="http://schemas.microsoft.com/office/powerpoint/2010/main" val="313883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Someone walks</a:t>
            </a:r>
            <a:r>
              <a:rPr lang="en-US" b="1" baseline="0" dirty="0"/>
              <a:t> into glacier and wants to fly</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Schedule demo flight, where they can get their hands on the controls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To do this flight 2 Endorsements must be given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Is that all we need to do now? Can</a:t>
            </a:r>
            <a:r>
              <a:rPr lang="en-US" b="1" baseline="0" dirty="0"/>
              <a:t> we go out and do that demo flight? Nope. Not yet. </a:t>
            </a:r>
            <a:endParaRPr lang="en-US" b="1" dirty="0"/>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3</a:t>
            </a:fld>
            <a:endParaRPr lang="en-US"/>
          </a:p>
        </p:txBody>
      </p:sp>
    </p:spTree>
    <p:extLst>
      <p:ext uri="{BB962C8B-B14F-4D97-AF65-F5344CB8AC3E}">
        <p14:creationId xmlns:p14="http://schemas.microsoft.com/office/powerpoint/2010/main" val="94933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14:48) -----</a:t>
            </a:r>
          </a:p>
          <a:p>
            <a:r>
              <a:rPr lang="en-US" dirty="0"/>
              <a:t>Flight instructor record! chang. </a:t>
            </a:r>
          </a:p>
          <a:p>
            <a:r>
              <a:rPr lang="en-US" dirty="0"/>
              <a:t>Move C up </a:t>
            </a:r>
          </a:p>
        </p:txBody>
      </p:sp>
      <p:sp>
        <p:nvSpPr>
          <p:cNvPr id="4" name="Slide Number Placeholder 3"/>
          <p:cNvSpPr>
            <a:spLocks noGrp="1"/>
          </p:cNvSpPr>
          <p:nvPr>
            <p:ph type="sldNum" sz="quarter" idx="10"/>
          </p:nvPr>
        </p:nvSpPr>
        <p:spPr/>
        <p:txBody>
          <a:bodyPr/>
          <a:lstStyle/>
          <a:p>
            <a:fld id="{A3021E92-AB3A-274C-A6C4-C777EC489BEC}" type="slidenum">
              <a:rPr lang="en-US" smtClean="0"/>
              <a:t>26</a:t>
            </a:fld>
            <a:endParaRPr lang="en-US"/>
          </a:p>
        </p:txBody>
      </p:sp>
    </p:spTree>
    <p:extLst>
      <p:ext uri="{BB962C8B-B14F-4D97-AF65-F5344CB8AC3E}">
        <p14:creationId xmlns:p14="http://schemas.microsoft.com/office/powerpoint/2010/main" val="2776887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27</a:t>
            </a:fld>
            <a:endParaRPr lang="en-US"/>
          </a:p>
        </p:txBody>
      </p:sp>
    </p:spTree>
    <p:extLst>
      <p:ext uri="{BB962C8B-B14F-4D97-AF65-F5344CB8AC3E}">
        <p14:creationId xmlns:p14="http://schemas.microsoft.com/office/powerpoint/2010/main" val="136804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In glaciers case, it is the flight school that checks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You can be out of country, but the process is different</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You can probably guess why 911</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Terrorists got </a:t>
            </a:r>
            <a:r>
              <a:rPr lang="en-US" b="1" dirty="0" err="1"/>
              <a:t>licences</a:t>
            </a:r>
            <a:r>
              <a:rPr lang="en-US" b="1" dirty="0"/>
              <a:t> from local flight schools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Okay, NOW we are</a:t>
            </a:r>
            <a:r>
              <a:rPr lang="en-US" b="1" baseline="0" dirty="0"/>
              <a:t> finally ready to do that demo flight. Now its time to train train train. UNTIL</a:t>
            </a:r>
            <a:endParaRPr lang="en-US" b="1" dirty="0"/>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4</a:t>
            </a:fld>
            <a:endParaRPr lang="en-US"/>
          </a:p>
        </p:txBody>
      </p:sp>
    </p:spTree>
    <p:extLst>
      <p:ext uri="{BB962C8B-B14F-4D97-AF65-F5344CB8AC3E}">
        <p14:creationId xmlns:p14="http://schemas.microsoft.com/office/powerpoint/2010/main" val="2001663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Time</a:t>
            </a:r>
            <a:r>
              <a:rPr lang="en-US" b="1" baseline="0" dirty="0"/>
              <a:t> for solo!</a:t>
            </a: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Test must be corrected to 100% by law</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Turn</a:t>
            </a:r>
            <a:r>
              <a:rPr lang="en-US" b="1" baseline="0" dirty="0"/>
              <a:t> to list of required training ONLY</a:t>
            </a: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This is not the only requirement for</a:t>
            </a:r>
            <a:r>
              <a:rPr lang="en-US" b="1" baseline="0" dirty="0"/>
              <a:t> solo. Two more. </a:t>
            </a:r>
            <a:endParaRPr lang="en-US" b="1" dirty="0"/>
          </a:p>
          <a:p>
            <a:endParaRPr lang="en-US" dirty="0"/>
          </a:p>
          <a:p>
            <a:r>
              <a:rPr lang="en-US" dirty="0"/>
              <a:t>----- Meeting Notes (8/2/12 13:46) -----</a:t>
            </a:r>
          </a:p>
          <a:p>
            <a:r>
              <a:rPr lang="en-US" dirty="0"/>
              <a:t>Dont be afraid to read entire endorsements</a:t>
            </a:r>
          </a:p>
          <a:p>
            <a:r>
              <a:rPr lang="en-US" dirty="0"/>
              <a:t>Dont be afraid of wasting their time.   </a:t>
            </a:r>
          </a:p>
        </p:txBody>
      </p:sp>
      <p:sp>
        <p:nvSpPr>
          <p:cNvPr id="4" name="Slide Number Placeholder 3"/>
          <p:cNvSpPr>
            <a:spLocks noGrp="1"/>
          </p:cNvSpPr>
          <p:nvPr>
            <p:ph type="sldNum" sz="quarter" idx="10"/>
          </p:nvPr>
        </p:nvSpPr>
        <p:spPr/>
        <p:txBody>
          <a:bodyPr/>
          <a:lstStyle/>
          <a:p>
            <a:fld id="{A3021E92-AB3A-274C-A6C4-C777EC489BEC}" type="slidenum">
              <a:rPr lang="en-US" smtClean="0"/>
              <a:t>5</a:t>
            </a:fld>
            <a:endParaRPr lang="en-US"/>
          </a:p>
        </p:txBody>
      </p:sp>
    </p:spTree>
    <p:extLst>
      <p:ext uri="{BB962C8B-B14F-4D97-AF65-F5344CB8AC3E}">
        <p14:creationId xmlns:p14="http://schemas.microsoft.com/office/powerpoint/2010/main" val="3500800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NOW THE STUDENT IS READY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Why the solo is risky</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In</a:t>
            </a:r>
            <a:r>
              <a:rPr lang="en-US" b="1" baseline="0" dirty="0"/>
              <a:t> addition to all the things listed, what should the examiner look for?</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When the student is ready, work up to the solo, don</a:t>
            </a:r>
            <a:r>
              <a:rPr lang="fr-FR" b="1" baseline="0" dirty="0"/>
              <a:t>’</a:t>
            </a:r>
            <a:r>
              <a:rPr lang="en-US" b="1" baseline="0" dirty="0"/>
              <a:t>t just throw them in there. We are helicopters, we can afford to do that.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-Solo Plan- 2 Flights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The flight before the students can solo is critical.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FIRST FLIGHT: This should be all the students work.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Only make input if it is going to interfere with the safety of the flight.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Go to area 2 and set down.</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Do a hovering turn In both directions.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Hover taxi down the runway.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Fly 3 or 4 patterns.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Head back.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While shutting down, let them know that you did not do anything while they were flying.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This was essentially a solo.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SOLO FLIGHT: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Explain to them exactly what the flight will entail.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Establish hand signals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Go to Area 2 and land</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2 Pedal turns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Hover taxi down the runway</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One or two patterns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Get out, BE SURE TO MENTION CG CHANGE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Read students expression, if comfortable continue</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Pick up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Set down X3</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2 Hovering turns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Hover taxi down runway</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3 or 4 patterns to a full stop check with instructor every time.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Before this</a:t>
            </a:r>
            <a:r>
              <a:rPr lang="en-US" b="1" baseline="0" dirty="0"/>
              <a:t> endorsement is given, you as an instructor must</a:t>
            </a: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 Meeting Notes (8/2/12 13:46)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GET PHOTOCOPY OF MEDICAL</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You dont have to do the solo thing in the checkride.   </a:t>
            </a:r>
          </a:p>
        </p:txBody>
      </p:sp>
      <p:sp>
        <p:nvSpPr>
          <p:cNvPr id="4" name="Slide Number Placeholder 3"/>
          <p:cNvSpPr>
            <a:spLocks noGrp="1"/>
          </p:cNvSpPr>
          <p:nvPr>
            <p:ph type="sldNum" sz="quarter" idx="10"/>
          </p:nvPr>
        </p:nvSpPr>
        <p:spPr/>
        <p:txBody>
          <a:bodyPr/>
          <a:lstStyle/>
          <a:p>
            <a:fld id="{A3021E92-AB3A-274C-A6C4-C777EC489BEC}" type="slidenum">
              <a:rPr lang="en-US" smtClean="0"/>
              <a:t>6</a:t>
            </a:fld>
            <a:endParaRPr lang="en-US"/>
          </a:p>
        </p:txBody>
      </p:sp>
    </p:spTree>
    <p:extLst>
      <p:ext uri="{BB962C8B-B14F-4D97-AF65-F5344CB8AC3E}">
        <p14:creationId xmlns:p14="http://schemas.microsoft.com/office/powerpoint/2010/main" val="117711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Chehalis is a good airport to send students to.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Shelton too maybe.</a:t>
            </a:r>
            <a:r>
              <a:rPr lang="en-US" b="1" baseline="0" dirty="0"/>
              <a:t> Even </a:t>
            </a:r>
            <a:r>
              <a:rPr lang="en-US" b="1" baseline="0" dirty="0" err="1"/>
              <a:t>elma</a:t>
            </a: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No need to list all the restrictions again, saves paper.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13:46) -----</a:t>
            </a:r>
          </a:p>
          <a:p>
            <a:r>
              <a:rPr lang="en-US" dirty="0"/>
              <a:t>SOLO THEM TWICE ON THE AIRPORT second one by themselves </a:t>
            </a:r>
          </a:p>
          <a:p>
            <a:r>
              <a:rPr lang="en-US" dirty="0"/>
              <a:t>That route must have been flown!</a:t>
            </a:r>
          </a:p>
          <a:p>
            <a:r>
              <a:rPr lang="en-US" dirty="0"/>
              <a:t>The cross coutry diesent specify, personally, you should.</a:t>
            </a:r>
          </a:p>
          <a:p>
            <a:r>
              <a:rPr lang="en-US" dirty="0"/>
              <a:t>Explain</a:t>
            </a:r>
            <a:r>
              <a:rPr lang="en-US" baseline="0" dirty="0"/>
              <a:t> to </a:t>
            </a:r>
            <a:r>
              <a:rPr lang="en-US" baseline="0" dirty="0" err="1"/>
              <a:t>Everette</a:t>
            </a:r>
            <a:r>
              <a:rPr lang="en-US" baseline="0" dirty="0"/>
              <a:t> what exactly cross country means. </a:t>
            </a:r>
            <a:endParaRPr lang="en-US" dirty="0"/>
          </a:p>
          <a:p>
            <a:r>
              <a:rPr lang="en-US" dirty="0"/>
              <a:t>----- Meeting Notes (8/2/12 13:51) -----</a:t>
            </a:r>
          </a:p>
          <a:p>
            <a:r>
              <a:rPr lang="en-US" dirty="0"/>
              <a:t>Specify what cross country flight is, different than airplanes</a:t>
            </a:r>
          </a:p>
          <a:p>
            <a:r>
              <a:rPr lang="en-US" dirty="0"/>
              <a:t>Make a new one each time the do a new flight</a:t>
            </a:r>
          </a:p>
          <a:p>
            <a:r>
              <a:rPr lang="en-US" dirty="0"/>
              <a:t>You have to LITERALLY chek their flight plannong. Run the actual numbers. encorporate ground into the lesson. </a:t>
            </a:r>
          </a:p>
        </p:txBody>
      </p:sp>
      <p:sp>
        <p:nvSpPr>
          <p:cNvPr id="4" name="Slide Number Placeholder 3"/>
          <p:cNvSpPr>
            <a:spLocks noGrp="1"/>
          </p:cNvSpPr>
          <p:nvPr>
            <p:ph type="sldNum" sz="quarter" idx="10"/>
          </p:nvPr>
        </p:nvSpPr>
        <p:spPr/>
        <p:txBody>
          <a:bodyPr/>
          <a:lstStyle/>
          <a:p>
            <a:fld id="{A3021E92-AB3A-274C-A6C4-C777EC489BEC}" type="slidenum">
              <a:rPr lang="en-US" smtClean="0"/>
              <a:t>7</a:t>
            </a:fld>
            <a:endParaRPr lang="en-US"/>
          </a:p>
        </p:txBody>
      </p:sp>
    </p:spTree>
    <p:extLst>
      <p:ext uri="{BB962C8B-B14F-4D97-AF65-F5344CB8AC3E}">
        <p14:creationId xmlns:p14="http://schemas.microsoft.com/office/powerpoint/2010/main" val="233685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14:48) -----</a:t>
            </a:r>
          </a:p>
          <a:p>
            <a:r>
              <a:rPr lang="en-US" dirty="0"/>
              <a:t>Change endorsemtn in original </a:t>
            </a:r>
          </a:p>
          <a:p>
            <a:r>
              <a:rPr lang="en-US" dirty="0"/>
              <a:t>A bit wordy</a:t>
            </a:r>
          </a:p>
          <a:p>
            <a:r>
              <a:rPr lang="en-US" dirty="0"/>
              <a:t>Is also pre printed in the book, and pilot log  </a:t>
            </a:r>
          </a:p>
        </p:txBody>
      </p:sp>
      <p:sp>
        <p:nvSpPr>
          <p:cNvPr id="4" name="Slide Number Placeholder 3"/>
          <p:cNvSpPr>
            <a:spLocks noGrp="1"/>
          </p:cNvSpPr>
          <p:nvPr>
            <p:ph type="sldNum" sz="quarter" idx="10"/>
          </p:nvPr>
        </p:nvSpPr>
        <p:spPr/>
        <p:txBody>
          <a:bodyPr/>
          <a:lstStyle/>
          <a:p>
            <a:fld id="{A3021E92-AB3A-274C-A6C4-C777EC489BEC}" type="slidenum">
              <a:rPr lang="en-US" smtClean="0"/>
              <a:t>8</a:t>
            </a:fld>
            <a:endParaRPr lang="en-US"/>
          </a:p>
        </p:txBody>
      </p:sp>
    </p:spTree>
    <p:extLst>
      <p:ext uri="{BB962C8B-B14F-4D97-AF65-F5344CB8AC3E}">
        <p14:creationId xmlns:p14="http://schemas.microsoft.com/office/powerpoint/2010/main" val="3872676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endParaRPr lang="en-US" dirty="0"/>
          </a:p>
          <a:p>
            <a:r>
              <a:rPr lang="en-US" dirty="0"/>
              <a:t>----- Meeting Notes (8/2/12 14:48) -----</a:t>
            </a:r>
          </a:p>
          <a:p>
            <a:r>
              <a:rPr lang="en-US" dirty="0"/>
              <a:t>Corrected to 100% </a:t>
            </a:r>
          </a:p>
        </p:txBody>
      </p:sp>
      <p:sp>
        <p:nvSpPr>
          <p:cNvPr id="4" name="Slide Number Placeholder 3"/>
          <p:cNvSpPr>
            <a:spLocks noGrp="1"/>
          </p:cNvSpPr>
          <p:nvPr>
            <p:ph type="sldNum" sz="quarter" idx="10"/>
          </p:nvPr>
        </p:nvSpPr>
        <p:spPr/>
        <p:txBody>
          <a:bodyPr/>
          <a:lstStyle/>
          <a:p>
            <a:fld id="{A3021E92-AB3A-274C-A6C4-C777EC489BEC}" type="slidenum">
              <a:rPr lang="en-US" smtClean="0"/>
              <a:t>9</a:t>
            </a:fld>
            <a:endParaRPr lang="en-US"/>
          </a:p>
        </p:txBody>
      </p:sp>
    </p:spTree>
    <p:extLst>
      <p:ext uri="{BB962C8B-B14F-4D97-AF65-F5344CB8AC3E}">
        <p14:creationId xmlns:p14="http://schemas.microsoft.com/office/powerpoint/2010/main" val="429266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AT THE END OF THIS SLIDE: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61.87 For</a:t>
            </a:r>
            <a:r>
              <a:rPr lang="en-US" b="1" baseline="0" dirty="0"/>
              <a:t> student pilots</a:t>
            </a:r>
            <a:endParaRPr lang="en-US" b="1" dirty="0"/>
          </a:p>
          <a:p>
            <a:endParaRPr lang="en-US" dirty="0"/>
          </a:p>
        </p:txBody>
      </p:sp>
      <p:sp>
        <p:nvSpPr>
          <p:cNvPr id="4" name="Slide Number Placeholder 3"/>
          <p:cNvSpPr>
            <a:spLocks noGrp="1"/>
          </p:cNvSpPr>
          <p:nvPr>
            <p:ph type="sldNum" sz="quarter" idx="10"/>
          </p:nvPr>
        </p:nvSpPr>
        <p:spPr/>
        <p:txBody>
          <a:bodyPr/>
          <a:lstStyle/>
          <a:p>
            <a:fld id="{A3021E92-AB3A-274C-A6C4-C777EC489BEC}" type="slidenum">
              <a:rPr lang="en-US" smtClean="0"/>
              <a:t>10</a:t>
            </a:fld>
            <a:endParaRPr lang="en-US"/>
          </a:p>
        </p:txBody>
      </p:sp>
    </p:spTree>
    <p:extLst>
      <p:ext uri="{BB962C8B-B14F-4D97-AF65-F5344CB8AC3E}">
        <p14:creationId xmlns:p14="http://schemas.microsoft.com/office/powerpoint/2010/main" val="93039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8"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8E80666-FB37-4B36-9149-507F3B0178E3}" type="datetimeFigureOut">
              <a:rPr lang="en-US" smtClean="0"/>
              <a:pPr/>
              <a:t>2/12/2019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5B59F4-DDCB-41FF-83F5-A48440F36FA7}" type="datetime4">
              <a:rPr lang="en-US" smtClean="0"/>
              <a:pPr/>
              <a:t>February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6"/>
            <a:ext cx="7239000" cy="140017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92"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9"/>
            <a:ext cx="7605568" cy="927911"/>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9"/>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056348-D703-428C-A1C4-7D6796EF5F41}" type="datetime4">
              <a:rPr lang="en-US" smtClean="0"/>
              <a:pPr/>
              <a:t>February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6"/>
            <a:ext cx="7239000" cy="140017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92"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9"/>
            <a:ext cx="7605568" cy="927911"/>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9"/>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2D1919-1B5F-4141-B613-3E5C6008A186}" type="datetime4">
              <a:rPr lang="en-US" smtClean="0"/>
              <a:pPr/>
              <a:t>February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8"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CCA7B5-8BC9-491C-A887-7C3E7ED947D8}" type="datetime4">
              <a:rPr lang="en-US" smtClean="0"/>
              <a:pPr/>
              <a:t>February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8"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4"/>
            <a:ext cx="4040188" cy="394176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8" y="1516914"/>
            <a:ext cx="4041775" cy="394176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DA18ED0-40F2-434C-A848-B92581875164}" type="datetime4">
              <a:rPr lang="en-US" smtClean="0"/>
              <a:pPr/>
              <a:t>February 12,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7855437F-F4F9-44A9-B4D3-9191CA04E889}" type="datetime4">
              <a:rPr lang="en-US" smtClean="0"/>
              <a:pPr/>
              <a:t>February 12, 2019</a:t>
            </a:fld>
            <a:endParaRPr lang="en-US"/>
          </a:p>
        </p:txBody>
      </p:sp>
      <p:sp>
        <p:nvSpPr>
          <p:cNvPr id="8" name="Slide Number Placeholder 7"/>
          <p:cNvSpPr>
            <a:spLocks noGrp="1"/>
          </p:cNvSpPr>
          <p:nvPr>
            <p:ph type="sldNum" sz="quarter" idx="11"/>
          </p:nvPr>
        </p:nvSpPr>
        <p:spPr/>
        <p:txBody>
          <a:bodyPr/>
          <a:lstStyle/>
          <a:p>
            <a:fld id="{1D72EBF8-7CF5-44B7-B2BF-E22DE4D0703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24E59-01D0-4537-B876-7E5EC75B028D}" type="datetime4">
              <a:rPr lang="en-US" smtClean="0"/>
              <a:pPr/>
              <a:t>February 12,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5A2E49-18A1-40BC-BA5D-5A2EC8FDDF15}" type="datetime4">
              <a:rPr lang="en-US" smtClean="0"/>
              <a:pPr/>
              <a:t>February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5"/>
            <a:ext cx="762000" cy="365125"/>
          </a:xfrm>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6"/>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5556734" y="2998766"/>
            <a:ext cx="3053866" cy="2663483"/>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5"/>
            <a:ext cx="2133600" cy="365125"/>
          </a:xfrm>
        </p:spPr>
        <p:txBody>
          <a:bodyPr/>
          <a:lstStyle/>
          <a:p>
            <a:fld id="{52983DA4-3B24-449B-95CA-514EB7E30A99}" type="datetime4">
              <a:rPr lang="en-US" smtClean="0"/>
              <a:pPr/>
              <a:t>February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9"/>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42120D2-3948-4F8F-BE5D-E7E7D97880B2}" type="datetime4">
              <a:rPr lang="en-US" smtClean="0"/>
              <a:pPr/>
              <a:t>February 12, 2019</a:t>
            </a:fld>
            <a:endParaRPr lang="en-US" dirty="0" err="1"/>
          </a:p>
        </p:txBody>
      </p:sp>
      <p:sp>
        <p:nvSpPr>
          <p:cNvPr id="22" name="Footer Placeholder 21"/>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377" r:id="rId1"/>
    <p:sldLayoutId id="2147484378" r:id="rId2"/>
    <p:sldLayoutId id="2147484379" r:id="rId3"/>
    <p:sldLayoutId id="2147484380" r:id="rId4"/>
    <p:sldLayoutId id="2147484381" r:id="rId5"/>
    <p:sldLayoutId id="2147484382" r:id="rId6"/>
    <p:sldLayoutId id="2147484383" r:id="rId7"/>
    <p:sldLayoutId id="2147484384" r:id="rId8"/>
    <p:sldLayoutId id="2147484385" r:id="rId9"/>
    <p:sldLayoutId id="2147484386" r:id="rId10"/>
    <p:sldLayoutId id="2147484387"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3.xml"/><Relationship Id="rId7" Type="http://schemas.openxmlformats.org/officeDocument/2006/relationships/slide" Target="slide2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5.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8992"/>
            <a:ext cx="7467600" cy="1143000"/>
          </a:xfrm>
        </p:spPr>
        <p:txBody>
          <a:bodyPr/>
          <a:lstStyle/>
          <a:p>
            <a:pPr algn="ctr"/>
            <a:r>
              <a:rPr lang="en-US" b="1" dirty="0">
                <a:latin typeface="+mn-lt"/>
              </a:rPr>
              <a:t>Pilot</a:t>
            </a:r>
            <a:r>
              <a:rPr lang="en-US" b="1" dirty="0"/>
              <a:t> </a:t>
            </a:r>
            <a:r>
              <a:rPr lang="en-US" b="1" dirty="0">
                <a:latin typeface="+mn-lt"/>
              </a:rPr>
              <a:t>Endorsements</a:t>
            </a:r>
          </a:p>
        </p:txBody>
      </p:sp>
      <p:sp>
        <p:nvSpPr>
          <p:cNvPr id="5" name="Title 1"/>
          <p:cNvSpPr txBox="1">
            <a:spLocks/>
          </p:cNvSpPr>
          <p:nvPr/>
        </p:nvSpPr>
        <p:spPr>
          <a:xfrm>
            <a:off x="508000" y="5381247"/>
            <a:ext cx="7467600" cy="1143000"/>
          </a:xfrm>
          <a:prstGeom prst="rect">
            <a:avLst/>
          </a:prstGeom>
        </p:spPr>
        <p:txBody>
          <a:bodyPr vert="horz" lIns="45720" rIns="45720" anchor="ctr">
            <a:normAutofit fontScale="925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fld id="{2D0A2515-C42F-E148-B6EC-D9487CF5FECB}" type="datetime2">
              <a:rPr lang="en-US" b="1" smtClean="0">
                <a:latin typeface="+mn-lt"/>
              </a:rPr>
              <a:t>Tuesday, February 12, 2019</a:t>
            </a:fld>
            <a:endParaRPr lang="en-US" b="1" dirty="0">
              <a:latin typeface="+mn-lt"/>
            </a:endParaRPr>
          </a:p>
        </p:txBody>
      </p:sp>
      <p:pic>
        <p:nvPicPr>
          <p:cNvPr id="3" name="Picture 2"/>
          <p:cNvPicPr>
            <a:picLocks noChangeAspect="1"/>
          </p:cNvPicPr>
          <p:nvPr/>
        </p:nvPicPr>
        <p:blipFill>
          <a:blip r:embed="rId2"/>
          <a:stretch>
            <a:fillRect/>
          </a:stretch>
        </p:blipFill>
        <p:spPr>
          <a:xfrm>
            <a:off x="2031082" y="1401992"/>
            <a:ext cx="5081836" cy="3979007"/>
          </a:xfrm>
          <a:prstGeom prst="rect">
            <a:avLst/>
          </a:prstGeom>
        </p:spPr>
      </p:pic>
    </p:spTree>
    <p:extLst>
      <p:ext uri="{BB962C8B-B14F-4D97-AF65-F5344CB8AC3E}">
        <p14:creationId xmlns:p14="http://schemas.microsoft.com/office/powerpoint/2010/main" val="164111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mn-lt"/>
              </a:rPr>
              <a:t>12: Rated Pilot With Less Than 200 Hours (R-22)</a:t>
            </a:r>
          </a:p>
        </p:txBody>
      </p:sp>
      <p:sp>
        <p:nvSpPr>
          <p:cNvPr id="5" name="TextBox 4"/>
          <p:cNvSpPr txBox="1"/>
          <p:nvPr/>
        </p:nvSpPr>
        <p:spPr>
          <a:xfrm>
            <a:off x="457200" y="1272497"/>
            <a:ext cx="7203535" cy="2585323"/>
          </a:xfrm>
          <a:prstGeom prst="rect">
            <a:avLst/>
          </a:prstGeom>
          <a:noFill/>
        </p:spPr>
        <p:txBody>
          <a:bodyPr wrap="square" rtlCol="0">
            <a:spAutoFit/>
          </a:bodyPr>
          <a:lstStyle/>
          <a:p>
            <a:endParaRPr lang="en-US" sz="1200" b="1" u="sng" dirty="0"/>
          </a:p>
          <a:p>
            <a:endParaRPr lang="en-US" sz="1200" b="1" u="sng" dirty="0"/>
          </a:p>
          <a:p>
            <a:pPr marL="171450" indent="-171450">
              <a:buFont typeface="Arial"/>
              <a:buChar char="•"/>
            </a:pPr>
            <a:r>
              <a:rPr lang="en-US" sz="1400" dirty="0"/>
              <a:t>Most pilots are subject to a Flight Review every 24 months. However, SFAR 73 states that to act as PIC of a Robinson, an annual flight review must be completed. This rule is revoked once the pilot has reached 200 hours</a:t>
            </a:r>
          </a:p>
          <a:p>
            <a:endParaRPr lang="en-US" sz="1200" b="1" u="sng" dirty="0"/>
          </a:p>
          <a:p>
            <a:r>
              <a:rPr lang="en-US" sz="1200" b="1" u="sng" dirty="0"/>
              <a:t>-Example-</a:t>
            </a:r>
          </a:p>
          <a:p>
            <a:endParaRPr lang="en-US" sz="1200" b="1" u="sng" dirty="0"/>
          </a:p>
          <a:p>
            <a:r>
              <a:rPr lang="en-US" sz="1200" b="1" u="sng" dirty="0"/>
              <a:t>PILOT LESS THAN 200 HOURS ROBINSON R-22 HELICOPTER</a:t>
            </a:r>
            <a:endParaRPr lang="en-US" sz="1200" dirty="0"/>
          </a:p>
          <a:p>
            <a:r>
              <a:rPr lang="en-US" sz="1200" dirty="0"/>
              <a:t>I certify that ____________________ meets the experience requirements in SFAR 73 (2)(b)(ii)(a-d) and is proficient to act as pilot in command of a Robinson R-22 helicopter. An annual flight review must be completed unless the requirements of SFAR 73 (2)(b)(1)(</a:t>
            </a:r>
            <a:r>
              <a:rPr lang="en-US" sz="1200" dirty="0" err="1"/>
              <a:t>i</a:t>
            </a:r>
            <a:r>
              <a:rPr lang="en-US" sz="1200" dirty="0"/>
              <a:t>) are met.</a:t>
            </a:r>
          </a:p>
          <a:p>
            <a:r>
              <a:rPr lang="en-US" sz="1200" dirty="0"/>
              <a:t>On Date __________     Signed _________________     CFI No __________     Exp. Date __________</a:t>
            </a:r>
          </a:p>
        </p:txBody>
      </p:sp>
      <p:sp>
        <p:nvSpPr>
          <p:cNvPr id="9" name="Right Arrow 8"/>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35545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3"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4"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5"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6"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7"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416320"/>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CFI</a:t>
            </a:r>
          </a:p>
          <a:p>
            <a:pPr marL="285750" indent="-285750">
              <a:buFont typeface="Arial"/>
              <a:buChar char="•"/>
            </a:pPr>
            <a:endParaRPr lang="en-US" b="1" dirty="0"/>
          </a:p>
          <a:p>
            <a:pPr marL="285750" indent="-285750">
              <a:buFont typeface="Arial"/>
              <a:buChar char="•"/>
            </a:pPr>
            <a:r>
              <a:rPr lang="en-US" b="1" dirty="0"/>
              <a:t>Overview: </a:t>
            </a:r>
            <a:r>
              <a:rPr lang="en-US" dirty="0"/>
              <a:t>The method behind, understanding, creating and preparing for necessary student endorsements throughout his/her training</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 </a:t>
            </a:r>
          </a:p>
        </p:txBody>
      </p:sp>
      <p:sp>
        <p:nvSpPr>
          <p:cNvPr id="20" name="Frame 19"/>
          <p:cNvSpPr/>
          <p:nvPr/>
        </p:nvSpPr>
        <p:spPr>
          <a:xfrm>
            <a:off x="696685" y="1570033"/>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507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600" b="1" dirty="0">
                <a:latin typeface="+mn-lt"/>
              </a:rPr>
              <a:t>1: Instrument Pilot Written Test</a:t>
            </a:r>
          </a:p>
        </p:txBody>
      </p:sp>
      <p:sp>
        <p:nvSpPr>
          <p:cNvPr id="5" name="TextBox 4"/>
          <p:cNvSpPr txBox="1"/>
          <p:nvPr/>
        </p:nvSpPr>
        <p:spPr>
          <a:xfrm>
            <a:off x="525485" y="1143000"/>
            <a:ext cx="7203535" cy="2277547"/>
          </a:xfrm>
          <a:prstGeom prst="rect">
            <a:avLst/>
          </a:prstGeom>
          <a:noFill/>
        </p:spPr>
        <p:txBody>
          <a:bodyPr wrap="square" rtlCol="0">
            <a:spAutoFit/>
          </a:bodyPr>
          <a:lstStyle/>
          <a:p>
            <a:pPr marL="171450" indent="-171450">
              <a:buFont typeface="Arial"/>
              <a:buChar char="•"/>
            </a:pPr>
            <a:endParaRPr lang="en-US" sz="1400" dirty="0"/>
          </a:p>
          <a:p>
            <a:pPr marL="171450" indent="-171450">
              <a:buFont typeface="Arial"/>
              <a:buChar char="•"/>
            </a:pPr>
            <a:r>
              <a:rPr lang="en-US" sz="1400" dirty="0"/>
              <a:t>When a student is scoring 80’s consistently on practice tests, an endorsement is given</a:t>
            </a:r>
          </a:p>
          <a:p>
            <a:endParaRPr lang="en-US" sz="1200" b="1" u="sng" dirty="0"/>
          </a:p>
          <a:p>
            <a:r>
              <a:rPr lang="en-US" sz="1200" b="1" u="sng" dirty="0"/>
              <a:t>-Example-</a:t>
            </a:r>
          </a:p>
          <a:p>
            <a:endParaRPr lang="en-US" sz="1200" b="1" u="sng" dirty="0"/>
          </a:p>
          <a:p>
            <a:r>
              <a:rPr lang="en-US" sz="1200" b="1" u="sng" dirty="0"/>
              <a:t>INSTRUMENT PILOT HELICOPTER AERONATICAL KNOWLEDGE TEST</a:t>
            </a:r>
            <a:endParaRPr lang="en-US" sz="1200" dirty="0"/>
          </a:p>
          <a:p>
            <a:r>
              <a:rPr lang="en-US" sz="1200" dirty="0"/>
              <a:t>I certify that ____________________ has received the required training specified in 14 CFR 61-65(b) (areas that apply), and is prepared for the instrument pilot rotorcraft helicopter aeronautical knowledge test. </a:t>
            </a:r>
          </a:p>
          <a:p>
            <a:r>
              <a:rPr lang="en-US" sz="1200" dirty="0"/>
              <a:t>On Date __________     Signed _________________     CFI No __________     Exp. Date __________</a:t>
            </a:r>
          </a:p>
          <a:p>
            <a:r>
              <a:rPr lang="en-US" dirty="0"/>
              <a:t> </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201202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4829"/>
            <a:ext cx="8263467" cy="1143000"/>
          </a:xfrm>
        </p:spPr>
        <p:txBody>
          <a:bodyPr>
            <a:normAutofit/>
          </a:bodyPr>
          <a:lstStyle/>
          <a:p>
            <a:r>
              <a:rPr lang="en-US" sz="3600" b="1" dirty="0">
                <a:latin typeface="+mn-lt"/>
              </a:rPr>
              <a:t>2: Instrument Pilot Practical Test</a:t>
            </a:r>
          </a:p>
        </p:txBody>
      </p:sp>
      <p:sp>
        <p:nvSpPr>
          <p:cNvPr id="5" name="TextBox 4"/>
          <p:cNvSpPr txBox="1"/>
          <p:nvPr/>
        </p:nvSpPr>
        <p:spPr>
          <a:xfrm>
            <a:off x="525485" y="1178230"/>
            <a:ext cx="7203535" cy="5632311"/>
          </a:xfrm>
          <a:prstGeom prst="rect">
            <a:avLst/>
          </a:prstGeom>
          <a:noFill/>
        </p:spPr>
        <p:txBody>
          <a:bodyPr wrap="square" rtlCol="0">
            <a:spAutoFit/>
          </a:bodyPr>
          <a:lstStyle/>
          <a:p>
            <a:pPr marL="171450" indent="-171450">
              <a:buFont typeface="Wingdings" charset="2"/>
              <a:buChar char="Ø"/>
            </a:pPr>
            <a:r>
              <a:rPr lang="en-US" sz="1400" b="1" dirty="0"/>
              <a:t>Checklist for instrument applicant</a:t>
            </a:r>
            <a:endParaRPr lang="en-US" sz="1400" dirty="0"/>
          </a:p>
          <a:p>
            <a:pPr marL="628650" lvl="1" indent="-171450">
              <a:buFont typeface="Arial"/>
              <a:buChar char="•"/>
            </a:pPr>
            <a:r>
              <a:rPr lang="en-US" sz="1400" dirty="0"/>
              <a:t>Private pilot certificate (with appropriate category and class rating)</a:t>
            </a:r>
          </a:p>
          <a:p>
            <a:pPr marL="628650" lvl="1" indent="-171450">
              <a:buFont typeface="Arial"/>
              <a:buChar char="•"/>
            </a:pPr>
            <a:r>
              <a:rPr lang="en-US" sz="1400" dirty="0"/>
              <a:t>Third class medical</a:t>
            </a:r>
          </a:p>
          <a:p>
            <a:pPr marL="628650" lvl="1" indent="-171450">
              <a:buFont typeface="Arial"/>
              <a:buChar char="•"/>
            </a:pPr>
            <a:r>
              <a:rPr lang="en-US" sz="1400" dirty="0"/>
              <a:t>Able to read, speak write and understand the English language.</a:t>
            </a:r>
          </a:p>
          <a:p>
            <a:pPr marL="628650" lvl="1" indent="-171450">
              <a:buFont typeface="Arial"/>
              <a:buChar char="•"/>
            </a:pPr>
            <a:r>
              <a:rPr lang="en-US" sz="1400" dirty="0"/>
              <a:t>Pass written test</a:t>
            </a:r>
          </a:p>
          <a:p>
            <a:pPr marL="628650" lvl="1" indent="-171450">
              <a:buFont typeface="Arial"/>
              <a:buChar char="•"/>
            </a:pPr>
            <a:r>
              <a:rPr lang="en-US" sz="1400" dirty="0"/>
              <a:t>50 hours XC flight time as PIC, of which at least 10 hours must be in helicopters </a:t>
            </a:r>
          </a:p>
          <a:p>
            <a:pPr marL="628650" lvl="1" indent="-171450">
              <a:buFont typeface="Arial"/>
              <a:buChar char="•"/>
            </a:pPr>
            <a:r>
              <a:rPr lang="en-US" sz="1400" dirty="0"/>
              <a:t>40 hours hood time which must include:</a:t>
            </a:r>
          </a:p>
          <a:p>
            <a:pPr marL="1143000" lvl="2" indent="-228600">
              <a:buFont typeface="+mj-lt"/>
              <a:buAutoNum type="arabicPeriod"/>
            </a:pPr>
            <a:r>
              <a:rPr lang="en-US" sz="1400" dirty="0"/>
              <a:t>15 hours of instrument flight training from a CFI in the appropriate aircraft</a:t>
            </a:r>
          </a:p>
          <a:p>
            <a:pPr marL="1143000" lvl="2" indent="-228600">
              <a:buFont typeface="+mj-lt"/>
              <a:buAutoNum type="arabicPeriod"/>
            </a:pPr>
            <a:r>
              <a:rPr lang="en-US" sz="1400" dirty="0"/>
              <a:t>3 hours of instrument training preparing for the practical test (within 60 days of check ride) </a:t>
            </a:r>
          </a:p>
          <a:p>
            <a:pPr marL="1143000" lvl="2" indent="-228600">
              <a:buFont typeface="+mj-lt"/>
              <a:buAutoNum type="arabicPeriod"/>
            </a:pPr>
            <a:r>
              <a:rPr lang="en-US" sz="1400" dirty="0"/>
              <a:t>One XC IFR flight in a helicopter that consists of:</a:t>
            </a:r>
          </a:p>
          <a:p>
            <a:pPr marL="1600200" lvl="3" indent="-228600">
              <a:buFont typeface="+mj-lt"/>
              <a:buAutoNum type="alphaLcPeriod"/>
            </a:pPr>
            <a:r>
              <a:rPr lang="en-US" sz="1400" dirty="0"/>
              <a:t>A distance of at least 100 nautical miles along airways or ATC-directed routing.</a:t>
            </a:r>
          </a:p>
          <a:p>
            <a:pPr marL="1600200" lvl="3" indent="-228600">
              <a:buFont typeface="+mj-lt"/>
              <a:buAutoNum type="alphaLcPeriod"/>
            </a:pPr>
            <a:r>
              <a:rPr lang="en-US" sz="1400" dirty="0"/>
              <a:t>An instrument approach at each airport.</a:t>
            </a:r>
          </a:p>
          <a:p>
            <a:pPr marL="1600200" lvl="3" indent="-228600">
              <a:buFont typeface="+mj-lt"/>
              <a:buAutoNum type="alphaLcPeriod"/>
            </a:pPr>
            <a:r>
              <a:rPr lang="en-US" sz="1400" dirty="0"/>
              <a:t>3 different kinds of approaches	</a:t>
            </a:r>
          </a:p>
          <a:p>
            <a:endParaRPr lang="en-US" sz="1200" b="1" u="sng" dirty="0"/>
          </a:p>
          <a:p>
            <a:r>
              <a:rPr lang="en-US" sz="1200" b="1" u="sng" dirty="0"/>
              <a:t>-Example-</a:t>
            </a:r>
          </a:p>
          <a:p>
            <a:endParaRPr lang="en-US" sz="1200" b="1" u="sng" dirty="0"/>
          </a:p>
          <a:p>
            <a:r>
              <a:rPr lang="en-US" sz="1200" b="1" u="sng" dirty="0"/>
              <a:t>INSTRUMENT PILOT HELICOPTER PRACTICAL EXAM</a:t>
            </a:r>
            <a:endParaRPr lang="en-US" sz="1200" dirty="0"/>
          </a:p>
          <a:p>
            <a:r>
              <a:rPr lang="en-US" sz="1200" dirty="0"/>
              <a:t>I certify that ____________________ has received and logged the flight training on the areas of operation listed in 14 CFR 61.65(b)(c)(e) that apply to rotorcraft helicopter, and that he/she has received and logged 3 hours of flight training in a helicopter in preparation for the practical exam in a helicopter within the last 60 days. I find that he/she is prepared for the required practical test for helicopter instrument pilot, and has satisfactory knowledge of the subject area(s) in which the Airmen Knowledge Test Report indicated a deficiency.</a:t>
            </a:r>
          </a:p>
          <a:p>
            <a:r>
              <a:rPr lang="en-US" sz="1200" dirty="0"/>
              <a:t>On Date __________     Signed _________________     CFI No __________     Exp. Date __________</a:t>
            </a:r>
          </a:p>
          <a:p>
            <a:r>
              <a:rPr lang="en-US" dirty="0"/>
              <a:t> </a:t>
            </a:r>
          </a:p>
        </p:txBody>
      </p:sp>
      <p:sp>
        <p:nvSpPr>
          <p:cNvPr id="9" name="Right Arrow 8"/>
          <p:cNvSpPr/>
          <p:nvPr/>
        </p:nvSpPr>
        <p:spPr>
          <a:xfrm>
            <a:off x="7586132" y="5819809"/>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8196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6" end="1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7" end="1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18" end="1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3"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4"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5"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6"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7"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416320"/>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CFI</a:t>
            </a:r>
          </a:p>
          <a:p>
            <a:pPr marL="285750" indent="-285750">
              <a:buFont typeface="Arial"/>
              <a:buChar char="•"/>
            </a:pPr>
            <a:endParaRPr lang="en-US" b="1" dirty="0"/>
          </a:p>
          <a:p>
            <a:pPr marL="285750" indent="-285750">
              <a:buFont typeface="Arial"/>
              <a:buChar char="•"/>
            </a:pPr>
            <a:r>
              <a:rPr lang="en-US" b="1" dirty="0"/>
              <a:t>Overview: </a:t>
            </a:r>
            <a:r>
              <a:rPr lang="en-US" dirty="0"/>
              <a:t>The method behind, understanding, creating and preparing for necessary student endorsements throughout his/her training</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 </a:t>
            </a:r>
          </a:p>
        </p:txBody>
      </p:sp>
      <p:sp>
        <p:nvSpPr>
          <p:cNvPr id="17" name="Frame 16"/>
          <p:cNvSpPr/>
          <p:nvPr/>
        </p:nvSpPr>
        <p:spPr>
          <a:xfrm>
            <a:off x="696685" y="2566603"/>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73851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166705" cy="1143000"/>
          </a:xfrm>
        </p:spPr>
        <p:txBody>
          <a:bodyPr>
            <a:normAutofit/>
          </a:bodyPr>
          <a:lstStyle/>
          <a:p>
            <a:r>
              <a:rPr lang="en-US" sz="3600" b="1" dirty="0">
                <a:latin typeface="+mn-lt"/>
              </a:rPr>
              <a:t>1: Commercial Pilot Written Test</a:t>
            </a:r>
          </a:p>
        </p:txBody>
      </p:sp>
      <p:sp>
        <p:nvSpPr>
          <p:cNvPr id="5" name="TextBox 4"/>
          <p:cNvSpPr txBox="1"/>
          <p:nvPr/>
        </p:nvSpPr>
        <p:spPr>
          <a:xfrm>
            <a:off x="525485" y="1143000"/>
            <a:ext cx="7203535" cy="2277547"/>
          </a:xfrm>
          <a:prstGeom prst="rect">
            <a:avLst/>
          </a:prstGeom>
          <a:noFill/>
        </p:spPr>
        <p:txBody>
          <a:bodyPr wrap="square" rtlCol="0">
            <a:spAutoFit/>
          </a:bodyPr>
          <a:lstStyle/>
          <a:p>
            <a:endParaRPr lang="en-US" sz="1400" b="1" u="sng" dirty="0"/>
          </a:p>
          <a:p>
            <a:pPr marL="171450" indent="-171450">
              <a:buFont typeface="Arial"/>
              <a:buChar char="•"/>
            </a:pPr>
            <a:r>
              <a:rPr lang="en-US" sz="1400" dirty="0"/>
              <a:t>When a student is scoring 80’s consistently on practice tests, an endorsement is given</a:t>
            </a:r>
          </a:p>
          <a:p>
            <a:endParaRPr lang="en-US" sz="1200" b="1" u="sng" dirty="0"/>
          </a:p>
          <a:p>
            <a:r>
              <a:rPr lang="en-US" sz="1200" b="1" u="sng" dirty="0"/>
              <a:t>-Example-</a:t>
            </a:r>
          </a:p>
          <a:p>
            <a:endParaRPr lang="en-US" sz="1200" b="1" u="sng" dirty="0"/>
          </a:p>
          <a:p>
            <a:r>
              <a:rPr lang="en-US" sz="1200" b="1" u="sng" dirty="0"/>
              <a:t>COMMERCIAL PILOT HELICOPTER AERONATICAL KNOWLEDGE TEST</a:t>
            </a:r>
            <a:endParaRPr lang="en-US" sz="1200" dirty="0"/>
          </a:p>
          <a:p>
            <a:r>
              <a:rPr lang="en-US" sz="1200" dirty="0"/>
              <a:t>I certify that ____________________ has received the required training specified in 14 CFR 61-125 (areas that apply), and is prepared for the commercial pilot rotorcraft helicopter aeronautical knowledge test. </a:t>
            </a:r>
          </a:p>
          <a:p>
            <a:r>
              <a:rPr lang="en-US" sz="1200" dirty="0"/>
              <a:t>On Date __________     Signed _________________     CFI No __________     Exp. Date __________</a:t>
            </a:r>
          </a:p>
          <a:p>
            <a:r>
              <a:rPr lang="en-US" dirty="0"/>
              <a:t> </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29696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544"/>
            <a:ext cx="8348133" cy="1143000"/>
          </a:xfrm>
        </p:spPr>
        <p:txBody>
          <a:bodyPr>
            <a:normAutofit/>
          </a:bodyPr>
          <a:lstStyle/>
          <a:p>
            <a:r>
              <a:rPr lang="en-US" sz="3600" b="1" dirty="0">
                <a:latin typeface="+mn-lt"/>
              </a:rPr>
              <a:t>2: Commercial Pilot Practical Test</a:t>
            </a:r>
          </a:p>
        </p:txBody>
      </p:sp>
      <p:sp>
        <p:nvSpPr>
          <p:cNvPr id="5" name="TextBox 4"/>
          <p:cNvSpPr txBox="1"/>
          <p:nvPr/>
        </p:nvSpPr>
        <p:spPr>
          <a:xfrm>
            <a:off x="525484" y="1151544"/>
            <a:ext cx="8279848" cy="5262978"/>
          </a:xfrm>
          <a:prstGeom prst="rect">
            <a:avLst/>
          </a:prstGeom>
          <a:noFill/>
        </p:spPr>
        <p:txBody>
          <a:bodyPr wrap="square" rtlCol="0">
            <a:spAutoFit/>
          </a:bodyPr>
          <a:lstStyle/>
          <a:p>
            <a:pPr marL="171450" indent="-171450">
              <a:buFont typeface="Wingdings" charset="2"/>
              <a:buChar char="Ø"/>
            </a:pPr>
            <a:r>
              <a:rPr lang="en-US" sz="1200" b="1" dirty="0"/>
              <a:t>Checklist for commercial applicant</a:t>
            </a:r>
          </a:p>
          <a:p>
            <a:pPr marL="628650" lvl="1" indent="-171450">
              <a:buFont typeface="Arial"/>
              <a:buChar char="•"/>
            </a:pPr>
            <a:r>
              <a:rPr lang="en-US" sz="1200" dirty="0"/>
              <a:t>18 years of age</a:t>
            </a:r>
          </a:p>
          <a:p>
            <a:pPr marL="628650" lvl="1" indent="-171450">
              <a:buFont typeface="Arial"/>
              <a:buChar char="•"/>
            </a:pPr>
            <a:r>
              <a:rPr lang="en-US" sz="1200" dirty="0"/>
              <a:t>Second class medical (To utilize it)</a:t>
            </a:r>
          </a:p>
          <a:p>
            <a:pPr marL="628650" lvl="1" indent="-171450">
              <a:buFont typeface="Arial"/>
              <a:buChar char="•"/>
            </a:pPr>
            <a:r>
              <a:rPr lang="en-US" sz="1200" dirty="0"/>
              <a:t>Able to read, speak, write and understand the English language</a:t>
            </a:r>
          </a:p>
          <a:p>
            <a:pPr marL="628650" lvl="1" indent="-171450">
              <a:buFont typeface="Arial"/>
              <a:buChar char="•"/>
            </a:pPr>
            <a:r>
              <a:rPr lang="en-US" sz="1200" dirty="0"/>
              <a:t>Private pilot certificate	</a:t>
            </a:r>
          </a:p>
          <a:p>
            <a:pPr marL="628650" lvl="1" indent="-171450">
              <a:buFont typeface="Arial"/>
              <a:buChar char="•"/>
            </a:pPr>
            <a:r>
              <a:rPr lang="en-US" sz="1200" dirty="0"/>
              <a:t>Written test</a:t>
            </a:r>
          </a:p>
          <a:p>
            <a:pPr marL="628650" lvl="1" indent="-171450">
              <a:buFont typeface="Arial"/>
              <a:buChar char="•"/>
            </a:pPr>
            <a:r>
              <a:rPr lang="en-US" sz="1200" dirty="0"/>
              <a:t>150 hours of flight time that consists of at least:</a:t>
            </a:r>
          </a:p>
          <a:p>
            <a:pPr marL="1143000" lvl="2" indent="-228600">
              <a:buFont typeface="+mj-lt"/>
              <a:buAutoNum type="arabicPeriod"/>
            </a:pPr>
            <a:r>
              <a:rPr lang="en-US" sz="1200" dirty="0"/>
              <a:t>100 hours in powered aircraft, of which 50 hours must be in helicopters.</a:t>
            </a:r>
          </a:p>
          <a:p>
            <a:pPr marL="1143000" lvl="2" indent="-228600">
              <a:buFont typeface="+mj-lt"/>
              <a:buAutoNum type="arabicPeriod"/>
            </a:pPr>
            <a:r>
              <a:rPr lang="en-US" sz="1200" dirty="0"/>
              <a:t>100 hours PIC flight time, which must include:</a:t>
            </a:r>
          </a:p>
          <a:p>
            <a:pPr marL="1600200" lvl="3" indent="-228600">
              <a:buFont typeface="+mj-lt"/>
              <a:buAutoNum type="alphaLcPeriod"/>
            </a:pPr>
            <a:r>
              <a:rPr lang="en-US" sz="1200" dirty="0"/>
              <a:t>35 hours in helicopters</a:t>
            </a:r>
          </a:p>
          <a:p>
            <a:pPr marL="1600200" lvl="3" indent="-228600">
              <a:buFont typeface="+mj-lt"/>
              <a:buAutoNum type="alphaLcPeriod"/>
            </a:pPr>
            <a:r>
              <a:rPr lang="en-US" sz="1200" dirty="0"/>
              <a:t>10 hours XC in helicopters</a:t>
            </a:r>
          </a:p>
          <a:p>
            <a:pPr marL="1600200" lvl="3" indent="-228600">
              <a:buFont typeface="+mj-lt"/>
              <a:buAutoNum type="alphaLcPeriod"/>
            </a:pPr>
            <a:r>
              <a:rPr lang="en-US" sz="1200" dirty="0"/>
              <a:t>20 hours of training on areas of operation listed in 61.127(b)(3) That includes: </a:t>
            </a:r>
          </a:p>
          <a:p>
            <a:pPr marL="1600200" lvl="3" indent="-228600">
              <a:buFont typeface="+mj-lt"/>
              <a:buAutoNum type="alphaLcPeriod"/>
            </a:pPr>
            <a:r>
              <a:rPr lang="en-US" sz="1200" dirty="0"/>
              <a:t>5 hours of  hood time</a:t>
            </a:r>
          </a:p>
          <a:p>
            <a:pPr marL="1600200" lvl="3" indent="-228600">
              <a:buFont typeface="+mj-lt"/>
              <a:buAutoNum type="alphaLcPeriod"/>
            </a:pPr>
            <a:r>
              <a:rPr lang="en-US" sz="1200" dirty="0"/>
              <a:t>One day VFR XC flight of at least 2 hours, more than 50 NM (Straight line)</a:t>
            </a:r>
          </a:p>
          <a:p>
            <a:pPr marL="1600200" lvl="3" indent="-228600">
              <a:buFont typeface="+mj-lt"/>
              <a:buAutoNum type="alphaLcPeriod"/>
            </a:pPr>
            <a:r>
              <a:rPr lang="en-US" sz="1200" dirty="0"/>
              <a:t>One night VFR XC flight of at least 2 hours, more than 50 NM (Straight line)</a:t>
            </a:r>
          </a:p>
          <a:p>
            <a:pPr marL="1600200" lvl="3" indent="-228600">
              <a:buFont typeface="+mj-lt"/>
              <a:buAutoNum type="alphaLcPeriod"/>
            </a:pPr>
            <a:r>
              <a:rPr lang="en-US" sz="1200" dirty="0"/>
              <a:t>3 hours preparing for the practical test (Within 60 days of check ride)</a:t>
            </a:r>
          </a:p>
          <a:p>
            <a:pPr marL="628650" lvl="1" indent="-171450">
              <a:buFont typeface="Arial"/>
              <a:buChar char="•"/>
            </a:pPr>
            <a:r>
              <a:rPr lang="en-US" sz="1200" dirty="0"/>
              <a:t>*10 hours of solo/PIC which includes:</a:t>
            </a:r>
          </a:p>
          <a:p>
            <a:pPr marL="1143000" lvl="2" indent="-228600">
              <a:buFont typeface="+mj-lt"/>
              <a:buAutoNum type="arabicPeriod"/>
            </a:pPr>
            <a:r>
              <a:rPr lang="en-US" sz="1200" dirty="0"/>
              <a:t>One XC flight with landings at a minimum of three points, with one segment being at least 50 NM </a:t>
            </a:r>
          </a:p>
          <a:p>
            <a:pPr marL="1143000" lvl="2" indent="-228600">
              <a:buFont typeface="+mj-lt"/>
              <a:buAutoNum type="arabicPeriod"/>
            </a:pPr>
            <a:r>
              <a:rPr lang="en-US" sz="1200" dirty="0"/>
              <a:t>5 hours of night VFR conditions with 10 patterns</a:t>
            </a:r>
          </a:p>
          <a:p>
            <a:endParaRPr lang="en-US" sz="1200" b="1" u="sng" dirty="0"/>
          </a:p>
          <a:p>
            <a:r>
              <a:rPr lang="en-US" sz="1200" b="1" u="sng" dirty="0"/>
              <a:t>-Example-</a:t>
            </a:r>
          </a:p>
          <a:p>
            <a:r>
              <a:rPr lang="en-US" sz="1200" b="1" u="sng" dirty="0"/>
              <a:t>COMMERCIAL PILOT HELICOPTER PRACTICAL EXAM</a:t>
            </a:r>
            <a:endParaRPr lang="en-US" sz="1200" dirty="0"/>
          </a:p>
          <a:p>
            <a:r>
              <a:rPr lang="en-US" sz="1200" dirty="0"/>
              <a:t>I certify that ____________________ has received and logged the flight training on the areas of operation listed in 14 CFR 61.129(c) that apply to rotorcraft helicopter, including 3 hours of logged flight training in a helicopter in preparation for the practical exam within the last 60 days. I find that he/she is prepared for the required practical test for helicopter commercial pilot. His/her test has also been reviewed and corrected to 100%.</a:t>
            </a:r>
          </a:p>
          <a:p>
            <a:r>
              <a:rPr lang="en-US" sz="1200" dirty="0"/>
              <a:t>On Date __________     Signed _________________     CFI No __________     Exp. Date __________</a:t>
            </a:r>
          </a:p>
          <a:p>
            <a:endParaRPr lang="en-US" sz="1200" dirty="0"/>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54829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17" end="1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20" end="2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21" end="21"/>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
                                            <p:txEl>
                                              <p:pRg st="22" end="22"/>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
                                            <p:txEl>
                                              <p:pRg st="23" end="2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3"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4"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5"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6"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7"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416320"/>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CFI</a:t>
            </a:r>
          </a:p>
          <a:p>
            <a:pPr marL="285750" indent="-285750">
              <a:buFont typeface="Arial"/>
              <a:buChar char="•"/>
            </a:pPr>
            <a:endParaRPr lang="en-US" b="1" dirty="0"/>
          </a:p>
          <a:p>
            <a:pPr marL="285750" indent="-285750">
              <a:buFont typeface="Arial"/>
              <a:buChar char="•"/>
            </a:pPr>
            <a:r>
              <a:rPr lang="en-US" b="1" dirty="0"/>
              <a:t>Overview: </a:t>
            </a:r>
            <a:r>
              <a:rPr lang="en-US" dirty="0"/>
              <a:t>The method behind, understanding, creating and preparing for necessary student endorsements throughout his/her training</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a:t>
            </a:r>
          </a:p>
        </p:txBody>
      </p:sp>
      <p:sp>
        <p:nvSpPr>
          <p:cNvPr id="17" name="Frame 16"/>
          <p:cNvSpPr/>
          <p:nvPr/>
        </p:nvSpPr>
        <p:spPr>
          <a:xfrm>
            <a:off x="696685" y="3565671"/>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273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7467600" cy="1143000"/>
          </a:xfrm>
        </p:spPr>
        <p:txBody>
          <a:bodyPr>
            <a:normAutofit/>
          </a:bodyPr>
          <a:lstStyle/>
          <a:p>
            <a:r>
              <a:rPr lang="en-US" sz="3200" b="1" dirty="0">
                <a:latin typeface="+mn-lt"/>
              </a:rPr>
              <a:t>1: FOI Written Test</a:t>
            </a:r>
          </a:p>
        </p:txBody>
      </p:sp>
      <p:sp>
        <p:nvSpPr>
          <p:cNvPr id="5" name="TextBox 4"/>
          <p:cNvSpPr txBox="1"/>
          <p:nvPr/>
        </p:nvSpPr>
        <p:spPr>
          <a:xfrm>
            <a:off x="525485" y="1151544"/>
            <a:ext cx="7203535" cy="2062103"/>
          </a:xfrm>
          <a:prstGeom prst="rect">
            <a:avLst/>
          </a:prstGeom>
          <a:noFill/>
        </p:spPr>
        <p:txBody>
          <a:bodyPr wrap="square" rtlCol="0">
            <a:spAutoFit/>
          </a:bodyPr>
          <a:lstStyle/>
          <a:p>
            <a:endParaRPr lang="en-US" sz="1200" b="1" u="sng" dirty="0"/>
          </a:p>
          <a:p>
            <a:pPr marL="171450" indent="-171450">
              <a:buFont typeface="Arial"/>
              <a:buChar char="•"/>
            </a:pPr>
            <a:r>
              <a:rPr lang="en-US" sz="1400" dirty="0"/>
              <a:t>When a student is scoring 80’s consistently on practice tests, an endorsement is given</a:t>
            </a:r>
          </a:p>
          <a:p>
            <a:endParaRPr lang="en-US" sz="1200" b="1" u="sng" dirty="0"/>
          </a:p>
          <a:p>
            <a:r>
              <a:rPr lang="en-US" sz="1200" b="1" u="sng" dirty="0"/>
              <a:t>-Example-</a:t>
            </a:r>
          </a:p>
          <a:p>
            <a:endParaRPr lang="en-US" sz="1200" b="1" u="sng" dirty="0"/>
          </a:p>
          <a:p>
            <a:r>
              <a:rPr lang="en-US" sz="1200" b="1" u="sng" dirty="0"/>
              <a:t>FUNDEMENTALS OF INSTRUCTION KNOWLEDGE TEST</a:t>
            </a:r>
            <a:endParaRPr lang="en-US" sz="1200" dirty="0"/>
          </a:p>
          <a:p>
            <a:r>
              <a:rPr lang="en-US" sz="1200" dirty="0"/>
              <a:t>I certify that ____________________ has received the required training specified in 14 CFR 61-183 and 61.185(a)(1-2) (areas that apply), and is prepared for the fundamentals of instruction knowledge test. </a:t>
            </a:r>
          </a:p>
          <a:p>
            <a:r>
              <a:rPr lang="en-US" sz="1200" dirty="0"/>
              <a:t>On Date __________     Signed _________________     CFI No __________     Exp. Date __________</a:t>
            </a:r>
          </a:p>
          <a:p>
            <a:endParaRPr lang="en-US" dirty="0"/>
          </a:p>
        </p:txBody>
      </p:sp>
      <p:sp>
        <p:nvSpPr>
          <p:cNvPr id="9" name="Right Arrow 8"/>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68294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200" b="1" dirty="0">
                <a:latin typeface="+mn-lt"/>
              </a:rPr>
              <a:t>2: CFI Practical Test</a:t>
            </a:r>
          </a:p>
        </p:txBody>
      </p:sp>
      <p:sp>
        <p:nvSpPr>
          <p:cNvPr id="5" name="TextBox 4"/>
          <p:cNvSpPr txBox="1"/>
          <p:nvPr/>
        </p:nvSpPr>
        <p:spPr>
          <a:xfrm>
            <a:off x="525485" y="1143000"/>
            <a:ext cx="7203535" cy="4154983"/>
          </a:xfrm>
          <a:prstGeom prst="rect">
            <a:avLst/>
          </a:prstGeom>
          <a:noFill/>
        </p:spPr>
        <p:txBody>
          <a:bodyPr wrap="square" rtlCol="0">
            <a:spAutoFit/>
          </a:bodyPr>
          <a:lstStyle/>
          <a:p>
            <a:pPr marL="171450" indent="-171450">
              <a:buFont typeface="Wingdings" charset="2"/>
              <a:buChar char="Ø"/>
            </a:pPr>
            <a:r>
              <a:rPr lang="en-US" sz="1400" b="1" dirty="0"/>
              <a:t>Checklist for CFI applicant</a:t>
            </a:r>
          </a:p>
          <a:p>
            <a:pPr marL="628650" lvl="1" indent="-171450">
              <a:buFont typeface="Arial"/>
              <a:buChar char="•"/>
            </a:pPr>
            <a:r>
              <a:rPr lang="en-US" sz="1400" dirty="0"/>
              <a:t>18 years of age</a:t>
            </a:r>
          </a:p>
          <a:p>
            <a:pPr marL="628650" lvl="1" indent="-171450">
              <a:buFont typeface="Arial"/>
              <a:buChar char="•"/>
            </a:pPr>
            <a:r>
              <a:rPr lang="en-US" sz="1400" dirty="0"/>
              <a:t>Second class medical</a:t>
            </a:r>
          </a:p>
          <a:p>
            <a:pPr marL="628650" lvl="1" indent="-171450">
              <a:buFont typeface="Arial"/>
              <a:buChar char="•"/>
            </a:pPr>
            <a:r>
              <a:rPr lang="en-US" sz="1400" dirty="0"/>
              <a:t>Able to read, speak, write and understand the English language</a:t>
            </a:r>
          </a:p>
          <a:p>
            <a:pPr marL="628650" lvl="1" indent="-171450">
              <a:buFont typeface="Arial"/>
              <a:buChar char="•"/>
            </a:pPr>
            <a:r>
              <a:rPr lang="en-US" sz="1400" dirty="0"/>
              <a:t>Commercial pilot certificate	</a:t>
            </a:r>
          </a:p>
          <a:p>
            <a:pPr marL="628650" lvl="1" indent="-171450">
              <a:buFont typeface="Arial"/>
              <a:buChar char="•"/>
            </a:pPr>
            <a:r>
              <a:rPr lang="en-US" sz="1400" dirty="0"/>
              <a:t>CFI Written test</a:t>
            </a:r>
          </a:p>
          <a:p>
            <a:pPr marL="628650" lvl="1" indent="-171450">
              <a:buFont typeface="Arial"/>
              <a:buChar char="•"/>
            </a:pPr>
            <a:r>
              <a:rPr lang="en-US" sz="1400" dirty="0"/>
              <a:t>FOI Written test</a:t>
            </a:r>
          </a:p>
          <a:p>
            <a:pPr marL="628650" lvl="1" indent="-171450">
              <a:buFont typeface="Arial"/>
              <a:buChar char="•"/>
            </a:pPr>
            <a:r>
              <a:rPr lang="en-US" sz="1400" dirty="0"/>
              <a:t>200 Hours flight time</a:t>
            </a:r>
          </a:p>
          <a:p>
            <a:pPr marL="628650" lvl="1" indent="-171450">
              <a:buFont typeface="Arial"/>
              <a:buChar char="•"/>
            </a:pPr>
            <a:r>
              <a:rPr lang="en-US" sz="1400" dirty="0"/>
              <a:t>Has logged flight training in the last 2 months 61.39(</a:t>
            </a:r>
            <a:r>
              <a:rPr lang="en-US" sz="1400" dirty="0" err="1"/>
              <a:t>i</a:t>
            </a:r>
            <a:r>
              <a:rPr lang="en-US" sz="1400" dirty="0"/>
              <a:t>)</a:t>
            </a:r>
          </a:p>
          <a:p>
            <a:endParaRPr lang="en-US" sz="1200" b="1" u="sng" dirty="0"/>
          </a:p>
          <a:p>
            <a:r>
              <a:rPr lang="en-US" sz="1200" b="1" u="sng" dirty="0"/>
              <a:t>-Example-</a:t>
            </a:r>
          </a:p>
          <a:p>
            <a:endParaRPr lang="en-US" sz="1200" b="1" u="sng" dirty="0"/>
          </a:p>
          <a:p>
            <a:r>
              <a:rPr lang="en-US" sz="1200" b="1" u="sng" dirty="0"/>
              <a:t>FLIGHT INSTRUCTOR HELICOPTER PRACTICAL EXAM</a:t>
            </a:r>
            <a:endParaRPr lang="en-US" sz="1200" dirty="0"/>
          </a:p>
          <a:p>
            <a:r>
              <a:rPr lang="en-US" sz="1200" dirty="0"/>
              <a:t>I certify that ____________________ has received and logged the flight training on the areas of operation listed in 14 CFR 61.187(b)(3), and that he/she has received and logged flight training in a helicopter in preparation for the practical exam in a helicopter within the last 60 days. I find that he/she is prepared for the required practical test for helicopter flight instructor. His/her written test has also been reviewed and corrected to 100%.</a:t>
            </a:r>
          </a:p>
          <a:p>
            <a:r>
              <a:rPr lang="en-US" sz="1200" dirty="0"/>
              <a:t>On Date __________     Signed _________________     CFI No __________     Exp. Date __________</a:t>
            </a:r>
          </a:p>
          <a:p>
            <a:r>
              <a:rPr lang="en-US" dirty="0"/>
              <a:t> </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2501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3"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4"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5"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6"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7"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8"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693319"/>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successful CFI.</a:t>
            </a:r>
          </a:p>
          <a:p>
            <a:pPr marL="285750" indent="-285750">
              <a:buFont typeface="Arial"/>
              <a:buChar char="•"/>
            </a:pPr>
            <a:endParaRPr lang="en-US" b="1" dirty="0"/>
          </a:p>
          <a:p>
            <a:pPr marL="285750" indent="-285750">
              <a:buFont typeface="Arial"/>
              <a:buChar char="•"/>
            </a:pPr>
            <a:r>
              <a:rPr lang="en-US" b="1" dirty="0"/>
              <a:t>Overview: </a:t>
            </a:r>
            <a:r>
              <a:rPr lang="en-US" dirty="0"/>
              <a:t>This lesson will cover which endorsements that will be given to the student and when, through each stage of their training, starting with the demo flight, through CFI.</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a:t>
            </a:r>
          </a:p>
        </p:txBody>
      </p:sp>
      <p:sp>
        <p:nvSpPr>
          <p:cNvPr id="20" name="Right Arrow 19"/>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
        <p:nvSpPr>
          <p:cNvPr id="21" name="Frame 20"/>
          <p:cNvSpPr/>
          <p:nvPr/>
        </p:nvSpPr>
        <p:spPr>
          <a:xfrm>
            <a:off x="696685" y="616853"/>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0745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P spid="13" grpId="0" animBg="1"/>
      <p:bldP spid="14" grpId="0" animBg="1"/>
      <p:bldP spid="15"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3"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4"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5"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6"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7"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416320"/>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CFI</a:t>
            </a:r>
          </a:p>
          <a:p>
            <a:pPr marL="285750" indent="-285750">
              <a:buFont typeface="Arial"/>
              <a:buChar char="•"/>
            </a:pPr>
            <a:endParaRPr lang="en-US" b="1" dirty="0"/>
          </a:p>
          <a:p>
            <a:pPr marL="285750" indent="-285750">
              <a:buFont typeface="Arial"/>
              <a:buChar char="•"/>
            </a:pPr>
            <a:r>
              <a:rPr lang="en-US" b="1" dirty="0"/>
              <a:t>Overview: </a:t>
            </a:r>
            <a:r>
              <a:rPr lang="en-US" dirty="0"/>
              <a:t>The method behind, understanding, creating and preparing for necessary student endorsements throughout his/her training</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a:t>
            </a:r>
          </a:p>
        </p:txBody>
      </p:sp>
      <p:sp>
        <p:nvSpPr>
          <p:cNvPr id="20" name="Frame 19"/>
          <p:cNvSpPr/>
          <p:nvPr/>
        </p:nvSpPr>
        <p:spPr>
          <a:xfrm>
            <a:off x="696685" y="4577524"/>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458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7467600" cy="1143000"/>
          </a:xfrm>
        </p:spPr>
        <p:txBody>
          <a:bodyPr>
            <a:normAutofit/>
          </a:bodyPr>
          <a:lstStyle/>
          <a:p>
            <a:r>
              <a:rPr lang="en-US" sz="3200" b="1" dirty="0">
                <a:latin typeface="+mn-lt"/>
              </a:rPr>
              <a:t>1: CFII Practical Test</a:t>
            </a:r>
          </a:p>
        </p:txBody>
      </p:sp>
      <p:sp>
        <p:nvSpPr>
          <p:cNvPr id="5" name="TextBox 4"/>
          <p:cNvSpPr txBox="1"/>
          <p:nvPr/>
        </p:nvSpPr>
        <p:spPr>
          <a:xfrm>
            <a:off x="525485" y="1151544"/>
            <a:ext cx="7203535" cy="4185761"/>
          </a:xfrm>
          <a:prstGeom prst="rect">
            <a:avLst/>
          </a:prstGeom>
          <a:noFill/>
        </p:spPr>
        <p:txBody>
          <a:bodyPr wrap="square" rtlCol="0">
            <a:spAutoFit/>
          </a:bodyPr>
          <a:lstStyle/>
          <a:p>
            <a:pPr marL="171450" indent="-171450">
              <a:buFont typeface="Wingdings" charset="2"/>
              <a:buChar char="Ø"/>
            </a:pPr>
            <a:r>
              <a:rPr lang="en-US" sz="1400" b="1" dirty="0"/>
              <a:t>Checklist for CFII applicant</a:t>
            </a:r>
          </a:p>
          <a:p>
            <a:pPr marL="628650" lvl="1" indent="-171450">
              <a:buFont typeface="Arial"/>
              <a:buChar char="•"/>
            </a:pPr>
            <a:r>
              <a:rPr lang="en-US" sz="1400" dirty="0"/>
              <a:t>18 years of age</a:t>
            </a:r>
          </a:p>
          <a:p>
            <a:pPr marL="628650" lvl="1" indent="-171450">
              <a:buFont typeface="Arial"/>
              <a:buChar char="•"/>
            </a:pPr>
            <a:r>
              <a:rPr lang="en-US" sz="1400" dirty="0"/>
              <a:t>Able to read, speak, write and understand the English language</a:t>
            </a:r>
          </a:p>
          <a:p>
            <a:pPr marL="628650" lvl="1" indent="-171450">
              <a:buFont typeface="Arial"/>
              <a:buChar char="•"/>
            </a:pPr>
            <a:r>
              <a:rPr lang="en-US" sz="1400" dirty="0"/>
              <a:t>Commercial pilot certificate with instrument add-on	</a:t>
            </a:r>
          </a:p>
          <a:p>
            <a:pPr marL="628650" lvl="1" indent="-171450">
              <a:buFont typeface="Arial"/>
              <a:buChar char="•"/>
            </a:pPr>
            <a:r>
              <a:rPr lang="en-US" sz="1400" dirty="0"/>
              <a:t>CFII Written test</a:t>
            </a:r>
          </a:p>
          <a:p>
            <a:pPr marL="628650" lvl="1" indent="-171450">
              <a:buFont typeface="Arial"/>
              <a:buChar char="•"/>
            </a:pPr>
            <a:r>
              <a:rPr lang="en-US" sz="1400" dirty="0"/>
              <a:t>200 Hours flight time</a:t>
            </a:r>
          </a:p>
          <a:p>
            <a:pPr marL="628650" lvl="1" indent="-171450">
              <a:buFont typeface="Arial"/>
              <a:buChar char="•"/>
            </a:pPr>
            <a:r>
              <a:rPr lang="en-US" sz="1400" dirty="0"/>
              <a:t>Has logged flight training in the last 2 months 61.39(</a:t>
            </a:r>
            <a:r>
              <a:rPr lang="en-US" sz="1400" dirty="0" err="1"/>
              <a:t>i</a:t>
            </a:r>
            <a:r>
              <a:rPr lang="en-US" sz="1400" dirty="0"/>
              <a:t>)</a:t>
            </a:r>
          </a:p>
          <a:p>
            <a:endParaRPr lang="en-US" sz="1200" b="1" u="sng" dirty="0"/>
          </a:p>
          <a:p>
            <a:r>
              <a:rPr lang="en-US" sz="1200" b="1" u="sng" dirty="0"/>
              <a:t>-Example-</a:t>
            </a:r>
          </a:p>
          <a:p>
            <a:endParaRPr lang="en-US" sz="1200" b="1" u="sng" dirty="0"/>
          </a:p>
          <a:p>
            <a:r>
              <a:rPr lang="en-US" sz="1200" b="1" u="sng" dirty="0"/>
              <a:t>FLIGHT INSTRUCTOR INSTRUMENT HELICOPTER PRACTICAL EXAM</a:t>
            </a:r>
            <a:endParaRPr lang="en-US" sz="1200" dirty="0"/>
          </a:p>
          <a:p>
            <a:r>
              <a:rPr lang="en-US" sz="1200" dirty="0"/>
              <a:t>I certify that ____________________ has received and logged the flight training on the areas of operation listed in 14 CFR 61.185(a)(3), and 61.187(b)(3). He/she has received and logged flight training in a helicopter in preparation for the practical exam in a helicopter within the last 60 days. I find that he/she is prepared for the required practical test for helicopter instrument flight instructor, and has satisfactory knowledge of the subject area(s) in which the Airmen Knowledge Test Report indicated a deficiency.</a:t>
            </a:r>
          </a:p>
          <a:p>
            <a:r>
              <a:rPr lang="en-US" sz="1200" dirty="0"/>
              <a:t>On Date __________     Signed _________________     CFI No __________     Exp. Date __________</a:t>
            </a:r>
          </a:p>
          <a:p>
            <a:r>
              <a:rPr lang="en-US" dirty="0"/>
              <a:t> </a:t>
            </a:r>
          </a:p>
          <a:p>
            <a:r>
              <a:rPr lang="en-US" dirty="0"/>
              <a:t> </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58210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highlightClick="1"/>
            <a:hlinkHover r:id="" action="ppaction://noaction" highlightClick="1"/>
          </p:cNvPr>
          <p:cNvSpPr/>
          <p:nvPr/>
        </p:nvSpPr>
        <p:spPr>
          <a:xfrm>
            <a:off x="696685" y="616853"/>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cs typeface="Times New Roman"/>
              </a:rPr>
              <a:t>Private</a:t>
            </a:r>
          </a:p>
        </p:txBody>
      </p:sp>
      <p:sp>
        <p:nvSpPr>
          <p:cNvPr id="5" name="Rounded Rectangle 4">
            <a:hlinkClick r:id="rId3" action="ppaction://hlinksldjump" highlightClick="1"/>
            <a:hlinkHover r:id="" action="ppaction://noaction" highlightClick="1"/>
          </p:cNvPr>
          <p:cNvSpPr/>
          <p:nvPr/>
        </p:nvSpPr>
        <p:spPr>
          <a:xfrm>
            <a:off x="696685" y="159172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Instrument</a:t>
            </a:r>
          </a:p>
        </p:txBody>
      </p:sp>
      <p:sp>
        <p:nvSpPr>
          <p:cNvPr id="6" name="Rounded Rectangle 5">
            <a:hlinkClick r:id="rId4" action="ppaction://hlinksldjump"/>
            <a:hlinkHover r:id="" action="ppaction://noaction" highlightClick="1"/>
          </p:cNvPr>
          <p:cNvSpPr/>
          <p:nvPr/>
        </p:nvSpPr>
        <p:spPr>
          <a:xfrm>
            <a:off x="696685" y="2590796"/>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Commercial </a:t>
            </a:r>
          </a:p>
        </p:txBody>
      </p:sp>
      <p:sp>
        <p:nvSpPr>
          <p:cNvPr id="7" name="Rounded Rectangle 6">
            <a:hlinkClick r:id="rId5" action="ppaction://hlinksldjump"/>
            <a:hlinkHover r:id="" action="ppaction://noaction" highlightClick="1"/>
          </p:cNvPr>
          <p:cNvSpPr/>
          <p:nvPr/>
        </p:nvSpPr>
        <p:spPr>
          <a:xfrm>
            <a:off x="696685" y="357776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0000"/>
              </a:solidFill>
              <a:latin typeface="Times New Roman"/>
              <a:cs typeface="Times New Roman"/>
            </a:endParaRPr>
          </a:p>
          <a:p>
            <a:pPr algn="ctr"/>
            <a:r>
              <a:rPr lang="en-US" b="1" dirty="0">
                <a:solidFill>
                  <a:srgbClr val="000000"/>
                </a:solidFill>
                <a:cs typeface="Times New Roman"/>
              </a:rPr>
              <a:t>CFI </a:t>
            </a:r>
          </a:p>
          <a:p>
            <a:pPr algn="ctr"/>
            <a:endParaRPr lang="en-US" dirty="0"/>
          </a:p>
        </p:txBody>
      </p:sp>
      <p:sp>
        <p:nvSpPr>
          <p:cNvPr id="8" name="Rounded Rectangle 7">
            <a:hlinkClick r:id="rId6" action="ppaction://hlinksldjump"/>
            <a:hlinkHover r:id="" action="ppaction://noaction" highlightClick="1"/>
          </p:cNvPr>
          <p:cNvSpPr/>
          <p:nvPr/>
        </p:nvSpPr>
        <p:spPr>
          <a:xfrm>
            <a:off x="696685" y="4625218"/>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CFII </a:t>
            </a:r>
          </a:p>
        </p:txBody>
      </p:sp>
      <p:sp>
        <p:nvSpPr>
          <p:cNvPr id="9" name="Rounded Rectangle 8">
            <a:hlinkClick r:id="rId7" action="ppaction://hlinksldjump"/>
            <a:hlinkHover r:id="" action="ppaction://noaction" highlightClick="1"/>
          </p:cNvPr>
          <p:cNvSpPr/>
          <p:nvPr/>
        </p:nvSpPr>
        <p:spPr>
          <a:xfrm>
            <a:off x="696685" y="5612191"/>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cs typeface="Times New Roman"/>
              </a:rPr>
              <a:t>Flight Review/</a:t>
            </a:r>
            <a:r>
              <a:rPr lang="en-US" b="1" dirty="0" err="1">
                <a:solidFill>
                  <a:srgbClr val="000000"/>
                </a:solidFill>
                <a:cs typeface="Times New Roman"/>
              </a:rPr>
              <a:t>Misc</a:t>
            </a:r>
            <a:endParaRPr lang="en-US" b="1" dirty="0">
              <a:solidFill>
                <a:srgbClr val="000000"/>
              </a:solidFill>
              <a:cs typeface="Times New Roman"/>
            </a:endParaRPr>
          </a:p>
        </p:txBody>
      </p:sp>
      <p:sp>
        <p:nvSpPr>
          <p:cNvPr id="11" name="Down Arrow 10"/>
          <p:cNvSpPr/>
          <p:nvPr/>
        </p:nvSpPr>
        <p:spPr>
          <a:xfrm>
            <a:off x="1693333" y="1185329"/>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1681238" y="216020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Down Arrow 12"/>
          <p:cNvSpPr/>
          <p:nvPr/>
        </p:nvSpPr>
        <p:spPr>
          <a:xfrm>
            <a:off x="1681238" y="3159272"/>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1681238" y="4168010"/>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Down Arrow 14"/>
          <p:cNvSpPr/>
          <p:nvPr/>
        </p:nvSpPr>
        <p:spPr>
          <a:xfrm>
            <a:off x="1693333" y="5193694"/>
            <a:ext cx="290286" cy="40639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3193693" y="1570033"/>
            <a:ext cx="5708402" cy="3416320"/>
          </a:xfrm>
          <a:prstGeom prst="rect">
            <a:avLst/>
          </a:prstGeom>
          <a:noFill/>
        </p:spPr>
        <p:txBody>
          <a:bodyPr wrap="square" rtlCol="0">
            <a:spAutoFit/>
          </a:bodyPr>
          <a:lstStyle/>
          <a:p>
            <a:pPr marL="285750" indent="-285750">
              <a:buFont typeface="Arial"/>
              <a:buChar char="•"/>
            </a:pPr>
            <a:r>
              <a:rPr lang="en-US" b="1" dirty="0"/>
              <a:t>Objective: </a:t>
            </a:r>
            <a:r>
              <a:rPr lang="en-US" dirty="0"/>
              <a:t>To instruct the CFI student through lecture, the elements related to logbook entries and certificate endorsements</a:t>
            </a:r>
          </a:p>
          <a:p>
            <a:endParaRPr lang="en-US" b="1" dirty="0"/>
          </a:p>
          <a:p>
            <a:pPr marL="285750" indent="-285750">
              <a:buFont typeface="Arial"/>
              <a:buChar char="•"/>
            </a:pPr>
            <a:r>
              <a:rPr lang="en-US" b="1" dirty="0"/>
              <a:t>Motivation</a:t>
            </a:r>
            <a:r>
              <a:rPr lang="en-US" dirty="0"/>
              <a:t>: Student pilot endorsements and training records are a federal requirement, and a necessary skill for any CFI</a:t>
            </a:r>
          </a:p>
          <a:p>
            <a:pPr marL="285750" indent="-285750">
              <a:buFont typeface="Arial"/>
              <a:buChar char="•"/>
            </a:pPr>
            <a:endParaRPr lang="en-US" b="1" dirty="0"/>
          </a:p>
          <a:p>
            <a:pPr marL="285750" indent="-285750">
              <a:buFont typeface="Arial"/>
              <a:buChar char="•"/>
            </a:pPr>
            <a:r>
              <a:rPr lang="en-US" b="1" dirty="0"/>
              <a:t>Overview: </a:t>
            </a:r>
            <a:r>
              <a:rPr lang="en-US" dirty="0"/>
              <a:t>The method behind, understanding, creating and preparing for necessary student endorsements throughout his/her training</a:t>
            </a:r>
          </a:p>
          <a:p>
            <a:pPr marL="285750" indent="-285750">
              <a:buFont typeface="Arial"/>
              <a:buChar char="•"/>
            </a:pPr>
            <a:endParaRPr lang="en-US" b="1" dirty="0"/>
          </a:p>
        </p:txBody>
      </p:sp>
      <p:sp>
        <p:nvSpPr>
          <p:cNvPr id="19" name="Title 1"/>
          <p:cNvSpPr>
            <a:spLocks noGrp="1"/>
          </p:cNvSpPr>
          <p:nvPr>
            <p:ph type="title"/>
          </p:nvPr>
        </p:nvSpPr>
        <p:spPr>
          <a:xfrm>
            <a:off x="3565676" y="274639"/>
            <a:ext cx="4187371" cy="1143000"/>
          </a:xfrm>
        </p:spPr>
        <p:txBody>
          <a:bodyPr>
            <a:normAutofit/>
          </a:bodyPr>
          <a:lstStyle/>
          <a:p>
            <a:r>
              <a:rPr lang="en-US" sz="3600" b="1" dirty="0">
                <a:latin typeface="+mn-lt"/>
              </a:rPr>
              <a:t>Endorsements</a:t>
            </a:r>
          </a:p>
        </p:txBody>
      </p:sp>
      <p:sp>
        <p:nvSpPr>
          <p:cNvPr id="17" name="Frame 16"/>
          <p:cNvSpPr/>
          <p:nvPr/>
        </p:nvSpPr>
        <p:spPr>
          <a:xfrm>
            <a:off x="696685" y="5612191"/>
            <a:ext cx="2310190" cy="568476"/>
          </a:xfrm>
          <a:prstGeom prst="frame">
            <a:avLst/>
          </a:prstGeom>
          <a:solidFill>
            <a:srgbClr val="FFFF00"/>
          </a:solidFill>
          <a:effectLst>
            <a:glow rad="70000">
              <a:srgbClr val="FFFF00">
                <a:alpha val="5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03097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200" b="1" dirty="0">
                <a:latin typeface="+mn-lt"/>
              </a:rPr>
              <a:t>1: Flight Review</a:t>
            </a:r>
          </a:p>
        </p:txBody>
      </p:sp>
      <p:sp>
        <p:nvSpPr>
          <p:cNvPr id="5" name="TextBox 4"/>
          <p:cNvSpPr txBox="1"/>
          <p:nvPr/>
        </p:nvSpPr>
        <p:spPr>
          <a:xfrm>
            <a:off x="525485" y="1143000"/>
            <a:ext cx="7203535" cy="3170098"/>
          </a:xfrm>
          <a:prstGeom prst="rect">
            <a:avLst/>
          </a:prstGeom>
          <a:noFill/>
        </p:spPr>
        <p:txBody>
          <a:bodyPr wrap="square" rtlCol="0">
            <a:spAutoFit/>
          </a:bodyPr>
          <a:lstStyle/>
          <a:p>
            <a:pPr marL="171450" indent="-171450">
              <a:buFont typeface="Arial"/>
              <a:buChar char="•"/>
            </a:pPr>
            <a:r>
              <a:rPr lang="en-US" sz="1400" dirty="0"/>
              <a:t>Every two years the FAA requires pilots to sit down with an instructor and review rules and regulations. You are also required to fly with an instructor and demonstrate you can safely fly the aircraft to the standards set by the license you hold</a:t>
            </a:r>
          </a:p>
          <a:p>
            <a:pPr marL="171450" indent="-171450">
              <a:buFont typeface="Arial"/>
              <a:buChar char="•"/>
            </a:pPr>
            <a:endParaRPr lang="en-US" sz="1400" dirty="0"/>
          </a:p>
          <a:p>
            <a:pPr marL="171450" indent="-171450">
              <a:buFont typeface="Arial"/>
              <a:buChar char="•"/>
            </a:pPr>
            <a:r>
              <a:rPr lang="en-US" sz="1400" dirty="0"/>
              <a:t>Includes a one hour flight, and one hour ground lesson</a:t>
            </a:r>
          </a:p>
          <a:p>
            <a:endParaRPr lang="en-US" sz="1400" b="1" u="sng" dirty="0"/>
          </a:p>
          <a:p>
            <a:pPr marL="171450" indent="-171450">
              <a:buFont typeface="Arial"/>
              <a:buChar char="•"/>
            </a:pPr>
            <a:r>
              <a:rPr lang="en-US" sz="1400" dirty="0"/>
              <a:t>For the R-22, an annual flight review is necessary under 200 hours</a:t>
            </a:r>
          </a:p>
          <a:p>
            <a:endParaRPr lang="en-US" sz="1200" b="1" u="sng" dirty="0"/>
          </a:p>
          <a:p>
            <a:r>
              <a:rPr lang="en-US" sz="1200" b="1" u="sng" dirty="0"/>
              <a:t>-Example-</a:t>
            </a:r>
          </a:p>
          <a:p>
            <a:endParaRPr lang="en-US" sz="1200" b="1" u="sng" dirty="0"/>
          </a:p>
          <a:p>
            <a:r>
              <a:rPr lang="en-US" sz="1200" b="1" u="sng" dirty="0"/>
              <a:t>COMPLETION OF A FLIGHT REVIEW</a:t>
            </a:r>
            <a:endParaRPr lang="en-US" sz="1200" dirty="0"/>
          </a:p>
          <a:p>
            <a:r>
              <a:rPr lang="en-US" sz="1200" dirty="0"/>
              <a:t>I certify that ____________________ has satisfactorily completed a flight review under the requirements listed in section 61.56(a).</a:t>
            </a:r>
          </a:p>
          <a:p>
            <a:r>
              <a:rPr lang="en-US" sz="1200" dirty="0"/>
              <a:t>On Date __________     Signed _________________     CFI No __________     Exp. Date __________</a:t>
            </a:r>
          </a:p>
          <a:p>
            <a:pPr marL="285750" indent="-285750">
              <a:buFont typeface="Arial"/>
              <a:buChar char="•"/>
            </a:pPr>
            <a:endParaRPr lang="en-US" b="1" dirty="0"/>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391682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02990" cy="1143000"/>
          </a:xfrm>
        </p:spPr>
        <p:txBody>
          <a:bodyPr>
            <a:normAutofit/>
          </a:bodyPr>
          <a:lstStyle/>
          <a:p>
            <a:r>
              <a:rPr lang="en-US" sz="3600" b="1" dirty="0">
                <a:latin typeface="+mn-lt"/>
              </a:rPr>
              <a:t>2: Instrument Proficiency Check</a:t>
            </a:r>
          </a:p>
        </p:txBody>
      </p:sp>
      <p:sp>
        <p:nvSpPr>
          <p:cNvPr id="5" name="TextBox 4"/>
          <p:cNvSpPr txBox="1"/>
          <p:nvPr/>
        </p:nvSpPr>
        <p:spPr>
          <a:xfrm>
            <a:off x="525485" y="1157591"/>
            <a:ext cx="7203535" cy="3539430"/>
          </a:xfrm>
          <a:prstGeom prst="rect">
            <a:avLst/>
          </a:prstGeom>
          <a:noFill/>
        </p:spPr>
        <p:txBody>
          <a:bodyPr wrap="square" rtlCol="0">
            <a:spAutoFit/>
          </a:bodyPr>
          <a:lstStyle/>
          <a:p>
            <a:endParaRPr lang="en-US" sz="1400" b="1" u="sng" dirty="0"/>
          </a:p>
          <a:p>
            <a:r>
              <a:rPr lang="en-US" sz="1400" dirty="0"/>
              <a:t>61.57</a:t>
            </a:r>
          </a:p>
          <a:p>
            <a:endParaRPr lang="en-US" sz="1400" b="1" u="sng" dirty="0"/>
          </a:p>
          <a:p>
            <a:pPr marL="171450" indent="-171450">
              <a:buFont typeface="Arial"/>
              <a:buChar char="•"/>
            </a:pPr>
            <a:r>
              <a:rPr lang="en-US" sz="1400" dirty="0"/>
              <a:t>If a pilot does not meet currency requirements set by 61.57(c), the pilot cannot operate an aircraft under IFR. </a:t>
            </a:r>
          </a:p>
          <a:p>
            <a:pPr marL="171450" indent="-171450">
              <a:buFont typeface="Arial"/>
              <a:buChar char="•"/>
            </a:pPr>
            <a:endParaRPr lang="en-US" sz="1400" dirty="0"/>
          </a:p>
          <a:p>
            <a:pPr marL="171450" indent="-171450">
              <a:buFont typeface="Arial"/>
              <a:buChar char="•"/>
            </a:pPr>
            <a:endParaRPr lang="en-US" sz="1400" dirty="0"/>
          </a:p>
          <a:p>
            <a:r>
              <a:rPr lang="en-US" sz="1400" dirty="0"/>
              <a:t>This check must:</a:t>
            </a:r>
          </a:p>
          <a:p>
            <a:pPr marL="685800" lvl="1" indent="-228600">
              <a:buFont typeface="+mj-lt"/>
              <a:buAutoNum type="arabicPeriod"/>
            </a:pPr>
            <a:r>
              <a:rPr lang="en-US" sz="1400" dirty="0"/>
              <a:t>Be conducted by an examiner or CFI</a:t>
            </a:r>
          </a:p>
          <a:p>
            <a:pPr marL="685800" lvl="1" indent="-228600">
              <a:buFont typeface="+mj-lt"/>
              <a:buAutoNum type="arabicPeriod"/>
            </a:pPr>
            <a:r>
              <a:rPr lang="en-US" sz="1400" dirty="0"/>
              <a:t>Take place in the aircraft category for which the rating is renewing </a:t>
            </a:r>
          </a:p>
          <a:p>
            <a:r>
              <a:rPr lang="en-US" sz="1200" dirty="0"/>
              <a:t>	</a:t>
            </a:r>
          </a:p>
          <a:p>
            <a:r>
              <a:rPr lang="en-US" sz="1200" b="1" u="sng" dirty="0"/>
              <a:t>-Example-</a:t>
            </a:r>
          </a:p>
          <a:p>
            <a:endParaRPr lang="en-US" sz="1200" dirty="0"/>
          </a:p>
          <a:p>
            <a:r>
              <a:rPr lang="en-US" sz="1200" b="1" u="sng" dirty="0"/>
              <a:t>COMPLETION OF AN INSTRUMENT PROFICIENCY CHECK</a:t>
            </a:r>
            <a:endParaRPr lang="en-US" sz="1200" dirty="0"/>
          </a:p>
          <a:p>
            <a:r>
              <a:rPr lang="en-US" sz="1200" dirty="0"/>
              <a:t>I certify that ____________________ has satisfactorily completed an instrument proficiency check under the requirements listed in section 61.57(d), for the Robinson R-22 helicopter.</a:t>
            </a:r>
          </a:p>
          <a:p>
            <a:r>
              <a:rPr lang="en-US" sz="1200" dirty="0"/>
              <a:t>On Date __________     Signed _________________     CFI No __________     Exp. Date __________</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403417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85276" cy="1143000"/>
          </a:xfrm>
        </p:spPr>
        <p:txBody>
          <a:bodyPr>
            <a:normAutofit/>
          </a:bodyPr>
          <a:lstStyle/>
          <a:p>
            <a:r>
              <a:rPr lang="en-US" sz="3600" b="1" dirty="0">
                <a:latin typeface="+mn-lt"/>
              </a:rPr>
              <a:t>9: Operations in Class B Airspace</a:t>
            </a:r>
          </a:p>
        </p:txBody>
      </p:sp>
      <p:sp>
        <p:nvSpPr>
          <p:cNvPr id="5" name="TextBox 4"/>
          <p:cNvSpPr txBox="1"/>
          <p:nvPr/>
        </p:nvSpPr>
        <p:spPr>
          <a:xfrm>
            <a:off x="525485" y="1143000"/>
            <a:ext cx="7203535" cy="3323986"/>
          </a:xfrm>
          <a:prstGeom prst="rect">
            <a:avLst/>
          </a:prstGeom>
          <a:noFill/>
        </p:spPr>
        <p:txBody>
          <a:bodyPr wrap="square" rtlCol="0">
            <a:spAutoFit/>
          </a:bodyPr>
          <a:lstStyle/>
          <a:p>
            <a:endParaRPr lang="en-US" sz="1200" b="1" u="sng" dirty="0"/>
          </a:p>
          <a:p>
            <a:pPr marL="171450" indent="-171450">
              <a:buFont typeface="Arial"/>
              <a:buChar char="•"/>
            </a:pPr>
            <a:r>
              <a:rPr lang="en-US" sz="1400" dirty="0"/>
              <a:t>Very seldom given</a:t>
            </a:r>
          </a:p>
          <a:p>
            <a:endParaRPr lang="en-US" sz="1200" b="1" u="sng" dirty="0"/>
          </a:p>
          <a:p>
            <a:r>
              <a:rPr lang="en-US" sz="1200" b="1" u="sng" dirty="0"/>
              <a:t>-Example-</a:t>
            </a:r>
          </a:p>
          <a:p>
            <a:endParaRPr lang="en-US" sz="1200" b="1" u="sng" dirty="0"/>
          </a:p>
          <a:p>
            <a:r>
              <a:rPr lang="en-US" sz="1200" b="1" u="sng" dirty="0"/>
              <a:t>SOLO FLIGHT IN CLASS B AIRSPACE</a:t>
            </a:r>
            <a:endParaRPr lang="en-US" sz="1200" dirty="0"/>
          </a:p>
          <a:p>
            <a:r>
              <a:rPr lang="en-US" sz="1200" dirty="0"/>
              <a:t>I certify that ___________________ has received the training specified in 61-95(a). I have determined that he/she is proficient to conduct a flight in _____________ airspace. Subject to the following conditions.</a:t>
            </a:r>
          </a:p>
          <a:p>
            <a:pPr lvl="0"/>
            <a:r>
              <a:rPr lang="en-US" sz="1200" dirty="0"/>
              <a:t>FAR 61-89 (a)(1) through (a)(8)</a:t>
            </a:r>
          </a:p>
          <a:p>
            <a:pPr lvl="0"/>
            <a:r>
              <a:rPr lang="en-US" sz="1200" dirty="0"/>
              <a:t>Day VFR</a:t>
            </a:r>
          </a:p>
          <a:p>
            <a:pPr lvl="0"/>
            <a:r>
              <a:rPr lang="en-US" sz="1200" dirty="0"/>
              <a:t>Wind less than 10 knots, no gusts</a:t>
            </a:r>
          </a:p>
          <a:p>
            <a:pPr lvl="0"/>
            <a:r>
              <a:rPr lang="en-US" sz="1200" dirty="0"/>
              <a:t>Visibility more than 5 SM</a:t>
            </a:r>
          </a:p>
          <a:p>
            <a:pPr lvl="0"/>
            <a:r>
              <a:rPr lang="en-US" sz="1200" dirty="0"/>
              <a:t>Ceilings greater than 2000 feet AGL</a:t>
            </a:r>
          </a:p>
          <a:p>
            <a:pPr lvl="0"/>
            <a:r>
              <a:rPr lang="en-US" sz="1200" dirty="0"/>
              <a:t>Each flight must be permitted by the instructor</a:t>
            </a:r>
          </a:p>
          <a:p>
            <a:r>
              <a:rPr lang="en-US" sz="1200" dirty="0"/>
              <a:t>On Date __________     Signed _________________     CFI No __________     Exp. Date __________</a:t>
            </a:r>
          </a:p>
          <a:p>
            <a:r>
              <a:rPr lang="en-US" dirty="0"/>
              <a:t> </a:t>
            </a:r>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74334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7467600" cy="1143000"/>
          </a:xfrm>
        </p:spPr>
        <p:txBody>
          <a:bodyPr>
            <a:normAutofit/>
          </a:bodyPr>
          <a:lstStyle/>
          <a:p>
            <a:r>
              <a:rPr lang="en-US" sz="3600" b="1" dirty="0">
                <a:latin typeface="+mn-lt"/>
              </a:rPr>
              <a:t>Flight Instructor Records</a:t>
            </a:r>
          </a:p>
        </p:txBody>
      </p:sp>
      <p:sp>
        <p:nvSpPr>
          <p:cNvPr id="5" name="TextBox 4"/>
          <p:cNvSpPr txBox="1"/>
          <p:nvPr/>
        </p:nvSpPr>
        <p:spPr>
          <a:xfrm>
            <a:off x="525485" y="1151544"/>
            <a:ext cx="7203535" cy="2462213"/>
          </a:xfrm>
          <a:prstGeom prst="rect">
            <a:avLst/>
          </a:prstGeom>
          <a:noFill/>
        </p:spPr>
        <p:txBody>
          <a:bodyPr wrap="square" rtlCol="0">
            <a:spAutoFit/>
          </a:bodyPr>
          <a:lstStyle/>
          <a:p>
            <a:pPr marL="285750" indent="-285750">
              <a:buFont typeface="Arial"/>
              <a:buChar char="•"/>
            </a:pPr>
            <a:r>
              <a:rPr lang="en-US" sz="1400" dirty="0"/>
              <a:t>61.189(a) states: A flight instructor must sign the logbook of each person to whom that instructor has given flight training or ground training. The CFI must retain the records required by this section for at least 3 years</a:t>
            </a:r>
          </a:p>
          <a:p>
            <a:endParaRPr lang="en-US" sz="1400" dirty="0"/>
          </a:p>
          <a:p>
            <a:pPr marL="285750" indent="-285750">
              <a:buFont typeface="Arial"/>
              <a:buChar char="•"/>
            </a:pPr>
            <a:r>
              <a:rPr lang="en-US" sz="1400" dirty="0"/>
              <a:t>Records must contain:</a:t>
            </a:r>
          </a:p>
          <a:p>
            <a:pPr marL="800100" lvl="1" indent="-342900">
              <a:buFont typeface="+mj-lt"/>
              <a:buAutoNum type="arabicPeriod"/>
            </a:pPr>
            <a:r>
              <a:rPr lang="en-US" sz="1400" dirty="0"/>
              <a:t>Name and date for all solo endorsements</a:t>
            </a:r>
          </a:p>
          <a:p>
            <a:pPr marL="800100" lvl="1" indent="-342900">
              <a:buFont typeface="+mj-lt"/>
              <a:buAutoNum type="arabicPeriod"/>
            </a:pPr>
            <a:r>
              <a:rPr lang="en-US" sz="1400" dirty="0"/>
              <a:t>Name and date for all test endorsements, the kind of test, and test results</a:t>
            </a:r>
          </a:p>
          <a:p>
            <a:pPr marL="285750" indent="-285750">
              <a:buFont typeface="Arial"/>
              <a:buChar char="•"/>
            </a:pPr>
            <a:endParaRPr lang="en-US" sz="1400" dirty="0"/>
          </a:p>
          <a:p>
            <a:endParaRPr lang="en-US" sz="1400" b="1" u="sng" dirty="0"/>
          </a:p>
          <a:p>
            <a:endParaRPr lang="en-US" sz="1400" dirty="0"/>
          </a:p>
          <a:p>
            <a:endParaRPr lang="en-US" sz="1400" dirty="0"/>
          </a:p>
        </p:txBody>
      </p:sp>
      <p:sp>
        <p:nvSpPr>
          <p:cNvPr id="7" name="Rounded Rectangle 6">
            <a:hlinkClick r:id="rId3" action="ppaction://hlinksldjump" highlightClick="1"/>
            <a:hlinkHover r:id="" action="ppaction://noaction" highlightClick="1"/>
          </p:cNvPr>
          <p:cNvSpPr/>
          <p:nvPr/>
        </p:nvSpPr>
        <p:spPr>
          <a:xfrm>
            <a:off x="6573925" y="6071809"/>
            <a:ext cx="2310190" cy="568476"/>
          </a:xfrm>
          <a:prstGeom prst="roundRect">
            <a:avLst/>
          </a:prstGeom>
          <a:solidFill>
            <a:schemeClr val="tx1">
              <a:lumMod val="85000"/>
              <a:alpha val="68000"/>
            </a:schemeClr>
          </a:solidFill>
          <a:ln>
            <a:solidFill>
              <a:schemeClr val="bg2">
                <a:lumMod val="50000"/>
              </a:schemeClr>
            </a:solid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a:solidFill>
                  <a:srgbClr val="000000"/>
                </a:solidFill>
                <a:cs typeface="Times New Roman"/>
              </a:rPr>
              <a:t>REVIEW </a:t>
            </a:r>
          </a:p>
        </p:txBody>
      </p:sp>
    </p:spTree>
    <p:extLst>
      <p:ext uri="{BB962C8B-B14F-4D97-AF65-F5344CB8AC3E}">
        <p14:creationId xmlns:p14="http://schemas.microsoft.com/office/powerpoint/2010/main" val="242701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8082038" cy="1143000"/>
          </a:xfrm>
        </p:spPr>
        <p:txBody>
          <a:bodyPr>
            <a:normAutofit/>
          </a:bodyPr>
          <a:lstStyle/>
          <a:p>
            <a:r>
              <a:rPr lang="en-US" sz="3600" b="1" dirty="0">
                <a:latin typeface="+mn-lt"/>
              </a:rPr>
              <a:t>Full Student Outline</a:t>
            </a:r>
          </a:p>
        </p:txBody>
      </p:sp>
      <p:sp>
        <p:nvSpPr>
          <p:cNvPr id="5" name="TextBox 4"/>
          <p:cNvSpPr txBox="1"/>
          <p:nvPr/>
        </p:nvSpPr>
        <p:spPr>
          <a:xfrm>
            <a:off x="525485" y="1151544"/>
            <a:ext cx="7203535" cy="4893646"/>
          </a:xfrm>
          <a:prstGeom prst="rect">
            <a:avLst/>
          </a:prstGeom>
          <a:noFill/>
        </p:spPr>
        <p:txBody>
          <a:bodyPr wrap="square" rtlCol="0">
            <a:spAutoFit/>
          </a:bodyPr>
          <a:lstStyle/>
          <a:p>
            <a:r>
              <a:rPr lang="en-US" sz="1200" u="sng" dirty="0"/>
              <a:t>-Private-</a:t>
            </a:r>
            <a:endParaRPr lang="en-US" sz="1200" dirty="0"/>
          </a:p>
          <a:p>
            <a:r>
              <a:rPr lang="en-US" sz="1200" dirty="0"/>
              <a:t> </a:t>
            </a:r>
          </a:p>
          <a:p>
            <a:r>
              <a:rPr lang="en-US" sz="1200" dirty="0"/>
              <a:t>1: SFAR 73 Awareness Endorsement</a:t>
            </a:r>
          </a:p>
          <a:p>
            <a:r>
              <a:rPr lang="en-US" sz="1200" dirty="0"/>
              <a:t>2: TSA Endorsement</a:t>
            </a:r>
          </a:p>
          <a:p>
            <a:r>
              <a:rPr lang="en-US" sz="1200" dirty="0"/>
              <a:t>3: Pre-Solo Exam &amp; First Solo (on airport)</a:t>
            </a:r>
          </a:p>
          <a:p>
            <a:r>
              <a:rPr lang="en-US" sz="1200" dirty="0"/>
              <a:t>4: SFAR 73 Solo Endorsement </a:t>
            </a:r>
          </a:p>
          <a:p>
            <a:r>
              <a:rPr lang="en-US" sz="1200" dirty="0"/>
              <a:t>5: Student Pilot Certificate Endorsement </a:t>
            </a:r>
          </a:p>
          <a:p>
            <a:r>
              <a:rPr lang="en-US" sz="1200" dirty="0"/>
              <a:t>6: Solo takeoffs and landings to airport &lt; 25 nm</a:t>
            </a:r>
          </a:p>
          <a:p>
            <a:r>
              <a:rPr lang="en-US" sz="1200" dirty="0"/>
              <a:t>7: Solo takeoffs and landings to airport &gt; 25 nm (x-country)</a:t>
            </a:r>
          </a:p>
          <a:p>
            <a:r>
              <a:rPr lang="en-US" sz="1200" dirty="0"/>
              <a:t>8: Student Pilot Certificate Solo XC Endorsement</a:t>
            </a:r>
          </a:p>
          <a:p>
            <a:r>
              <a:rPr lang="en-US" sz="1200" dirty="0"/>
              <a:t>9: Private Pilot Written Test Endorsement</a:t>
            </a:r>
          </a:p>
          <a:p>
            <a:r>
              <a:rPr lang="en-US" sz="1200" dirty="0"/>
              <a:t>10: Private Pilot Practical Test Endorsement </a:t>
            </a:r>
          </a:p>
          <a:p>
            <a:r>
              <a:rPr lang="en-US" sz="1200" dirty="0"/>
              <a:t>11: Rated Pilot with less than 200 hours R-22 Endorsement </a:t>
            </a:r>
          </a:p>
          <a:p>
            <a:r>
              <a:rPr lang="en-US" sz="1200" dirty="0"/>
              <a:t> </a:t>
            </a:r>
          </a:p>
          <a:p>
            <a:r>
              <a:rPr lang="en-US" sz="1200" u="sng" dirty="0"/>
              <a:t>-Instrument-</a:t>
            </a:r>
            <a:endParaRPr lang="en-US" sz="1200" dirty="0"/>
          </a:p>
          <a:p>
            <a:r>
              <a:rPr lang="en-US" sz="1200" dirty="0"/>
              <a:t> </a:t>
            </a:r>
          </a:p>
          <a:p>
            <a:r>
              <a:rPr lang="en-US" sz="1200" dirty="0"/>
              <a:t>1: Instrument Pilot Written Test Endorsement </a:t>
            </a:r>
          </a:p>
          <a:p>
            <a:r>
              <a:rPr lang="en-US" sz="1200" dirty="0"/>
              <a:t>2: Instrument Pilot Practical Test Endorsement </a:t>
            </a:r>
          </a:p>
          <a:p>
            <a:r>
              <a:rPr lang="en-US" sz="1200" dirty="0"/>
              <a:t> </a:t>
            </a:r>
          </a:p>
          <a:p>
            <a:r>
              <a:rPr lang="en-US" sz="1200" dirty="0"/>
              <a:t> </a:t>
            </a:r>
          </a:p>
          <a:p>
            <a:r>
              <a:rPr lang="en-US" sz="1200" u="sng" dirty="0"/>
              <a:t>-Commercial-</a:t>
            </a:r>
            <a:endParaRPr lang="en-US" sz="1200" dirty="0"/>
          </a:p>
          <a:p>
            <a:r>
              <a:rPr lang="en-US" sz="1200" dirty="0"/>
              <a:t> </a:t>
            </a:r>
          </a:p>
          <a:p>
            <a:r>
              <a:rPr lang="en-US" sz="1200" dirty="0"/>
              <a:t>1: Commercial Pilot Written Test Endorsement </a:t>
            </a:r>
          </a:p>
          <a:p>
            <a:r>
              <a:rPr lang="en-US" sz="1200" dirty="0"/>
              <a:t>2: Commercial Pilot Practical Test Endorsement </a:t>
            </a:r>
          </a:p>
          <a:p>
            <a:r>
              <a:rPr lang="en-US" sz="1200" dirty="0"/>
              <a:t> </a:t>
            </a:r>
          </a:p>
        </p:txBody>
      </p:sp>
      <p:sp>
        <p:nvSpPr>
          <p:cNvPr id="6" name="TextBox 5"/>
          <p:cNvSpPr txBox="1"/>
          <p:nvPr/>
        </p:nvSpPr>
        <p:spPr>
          <a:xfrm>
            <a:off x="4729238" y="1151544"/>
            <a:ext cx="3943048" cy="3323986"/>
          </a:xfrm>
          <a:prstGeom prst="rect">
            <a:avLst/>
          </a:prstGeom>
          <a:noFill/>
        </p:spPr>
        <p:txBody>
          <a:bodyPr wrap="square" rtlCol="0">
            <a:spAutoFit/>
          </a:bodyPr>
          <a:lstStyle/>
          <a:p>
            <a:r>
              <a:rPr lang="en-US" sz="1200" u="sng" dirty="0"/>
              <a:t>-CFI-</a:t>
            </a:r>
            <a:endParaRPr lang="en-US" sz="1200" dirty="0"/>
          </a:p>
          <a:p>
            <a:r>
              <a:rPr lang="en-US" sz="1200" dirty="0"/>
              <a:t> </a:t>
            </a:r>
          </a:p>
          <a:p>
            <a:r>
              <a:rPr lang="en-US" sz="1200" dirty="0"/>
              <a:t>1: FOI Written Test Endorsement </a:t>
            </a:r>
          </a:p>
          <a:p>
            <a:r>
              <a:rPr lang="en-US" sz="1200" dirty="0"/>
              <a:t>2: CFI Practical Test Endorsement</a:t>
            </a:r>
          </a:p>
          <a:p>
            <a:endParaRPr lang="en-US" sz="1200" dirty="0"/>
          </a:p>
          <a:p>
            <a:r>
              <a:rPr lang="en-US" sz="1200" dirty="0"/>
              <a:t>-CFII- </a:t>
            </a:r>
          </a:p>
          <a:p>
            <a:endParaRPr lang="en-US" sz="1200" dirty="0"/>
          </a:p>
          <a:p>
            <a:r>
              <a:rPr lang="en-US" sz="1200" dirty="0"/>
              <a:t>1: CFII Practical Test Endorsement </a:t>
            </a:r>
          </a:p>
          <a:p>
            <a:r>
              <a:rPr lang="en-US" sz="1200" dirty="0"/>
              <a:t> </a:t>
            </a:r>
          </a:p>
          <a:p>
            <a:r>
              <a:rPr lang="en-US" sz="1200" u="sng" dirty="0"/>
              <a:t>-Miscellaneous-</a:t>
            </a:r>
            <a:endParaRPr lang="en-US" sz="1200" dirty="0"/>
          </a:p>
          <a:p>
            <a:r>
              <a:rPr lang="en-US" sz="1200" dirty="0"/>
              <a:t> </a:t>
            </a:r>
          </a:p>
          <a:p>
            <a:r>
              <a:rPr lang="en-US" sz="1200" dirty="0"/>
              <a:t>1: Flight Review</a:t>
            </a:r>
          </a:p>
          <a:p>
            <a:r>
              <a:rPr lang="en-US" sz="1200" dirty="0"/>
              <a:t>2: Instrument Proficiency Check</a:t>
            </a:r>
          </a:p>
          <a:p>
            <a:r>
              <a:rPr lang="en-US" sz="1200" dirty="0"/>
              <a:t>3: Solo Endorsement for Operations in Class B Airspace</a:t>
            </a:r>
          </a:p>
          <a:p>
            <a:endParaRPr lang="en-US" sz="1200" dirty="0"/>
          </a:p>
          <a:p>
            <a:endParaRPr lang="en-US" dirty="0"/>
          </a:p>
        </p:txBody>
      </p:sp>
      <p:sp>
        <p:nvSpPr>
          <p:cNvPr id="10" name="Rectangle 9"/>
          <p:cNvSpPr/>
          <p:nvPr/>
        </p:nvSpPr>
        <p:spPr>
          <a:xfrm>
            <a:off x="4100286" y="4316551"/>
            <a:ext cx="4572000" cy="1477328"/>
          </a:xfrm>
          <a:prstGeom prst="rect">
            <a:avLst/>
          </a:prstGeom>
        </p:spPr>
        <p:txBody>
          <a:bodyPr>
            <a:spAutoFit/>
          </a:bodyPr>
          <a:lstStyle/>
          <a:p>
            <a:pPr marL="285750" indent="-285750">
              <a:buFont typeface="Arial"/>
              <a:buChar char="•"/>
            </a:pPr>
            <a:r>
              <a:rPr lang="en-US" dirty="0"/>
              <a:t>Conclusion: This lesson covered which endorsements that will be given to the student and when, through each stage of their training, starting with the demo flight, through CFI. </a:t>
            </a:r>
          </a:p>
        </p:txBody>
      </p:sp>
      <p:sp>
        <p:nvSpPr>
          <p:cNvPr id="7" name="Rounded Rectangle 6">
            <a:hlinkClick r:id="" action="ppaction://noaction" highlightClick="1"/>
            <a:hlinkHover r:id="" action="ppaction://noaction" highlightClick="1"/>
          </p:cNvPr>
          <p:cNvSpPr/>
          <p:nvPr/>
        </p:nvSpPr>
        <p:spPr>
          <a:xfrm>
            <a:off x="8049381" y="6294459"/>
            <a:ext cx="979714" cy="447524"/>
          </a:xfrm>
          <a:prstGeom prst="roundRect">
            <a:avLst/>
          </a:prstGeom>
          <a:solidFill>
            <a:srgbClr val="FF0000">
              <a:alpha val="68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t>END</a:t>
            </a:r>
          </a:p>
        </p:txBody>
      </p:sp>
    </p:spTree>
    <p:extLst>
      <p:ext uri="{BB962C8B-B14F-4D97-AF65-F5344CB8AC3E}">
        <p14:creationId xmlns:p14="http://schemas.microsoft.com/office/powerpoint/2010/main" val="106606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22" end="2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23" end="2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11" end="1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600" b="1" dirty="0">
                <a:latin typeface="+mn-lt"/>
              </a:rPr>
              <a:t>1: SFAR 73 Awareness Training</a:t>
            </a:r>
          </a:p>
        </p:txBody>
      </p:sp>
      <p:sp>
        <p:nvSpPr>
          <p:cNvPr id="5" name="TextBox 4"/>
          <p:cNvSpPr txBox="1"/>
          <p:nvPr/>
        </p:nvSpPr>
        <p:spPr>
          <a:xfrm>
            <a:off x="525485" y="1143000"/>
            <a:ext cx="7203535" cy="4247317"/>
          </a:xfrm>
          <a:prstGeom prst="rect">
            <a:avLst/>
          </a:prstGeom>
          <a:noFill/>
        </p:spPr>
        <p:txBody>
          <a:bodyPr wrap="square" rtlCol="0">
            <a:spAutoFit/>
          </a:bodyPr>
          <a:lstStyle/>
          <a:p>
            <a:endParaRPr lang="en-US" sz="1400" dirty="0"/>
          </a:p>
          <a:p>
            <a:pPr marL="285750" indent="-285750">
              <a:buFont typeface="Arial"/>
              <a:buChar char="•"/>
            </a:pPr>
            <a:r>
              <a:rPr lang="en-US" sz="1400" dirty="0"/>
              <a:t>The R-22 presents new pilots unique challenges caused by it’s small size, and unusual cyclic and rotor systems</a:t>
            </a:r>
          </a:p>
          <a:p>
            <a:endParaRPr lang="en-US" sz="1400" dirty="0"/>
          </a:p>
          <a:p>
            <a:pPr marL="285750" indent="-285750">
              <a:buFont typeface="Arial"/>
              <a:buChar char="•"/>
            </a:pPr>
            <a:r>
              <a:rPr lang="en-US" sz="1400" dirty="0"/>
              <a:t>The need for SFAR 73 arose when a high number of fatal accidents occurred during initial training flights due to inexperienced pilots</a:t>
            </a:r>
          </a:p>
          <a:p>
            <a:pPr marL="285750" indent="-285750">
              <a:buFont typeface="Arial"/>
              <a:buChar char="•"/>
            </a:pPr>
            <a:endParaRPr lang="en-US" sz="1400" dirty="0"/>
          </a:p>
          <a:p>
            <a:pPr marL="285750" indent="-285750">
              <a:buFont typeface="Arial"/>
              <a:buChar char="•"/>
            </a:pPr>
            <a:r>
              <a:rPr lang="en-US" sz="1400" dirty="0"/>
              <a:t>SFAR 73 (a)(1) requires that special awareness training along with an appropriate endorsement be given before any person manipulates the controls in an R-22</a:t>
            </a:r>
            <a:endParaRPr lang="en-US" sz="1400" b="1" u="sng" dirty="0"/>
          </a:p>
          <a:p>
            <a:endParaRPr lang="en-US" sz="1400" b="1" u="sng" dirty="0"/>
          </a:p>
          <a:p>
            <a:pPr marL="171450" indent="-171450">
              <a:buFont typeface="Arial"/>
              <a:buChar char="•"/>
            </a:pPr>
            <a:r>
              <a:rPr lang="en-US" sz="1400" dirty="0"/>
              <a:t>As an instructor, you MUST convey the severity of a low G situation, positive exchange of controls, and the subjects listed under (a)(3)</a:t>
            </a:r>
          </a:p>
          <a:p>
            <a:endParaRPr lang="en-US" sz="1200" b="1" u="sng" dirty="0"/>
          </a:p>
          <a:p>
            <a:r>
              <a:rPr lang="en-US" sz="1200" b="1" u="sng" dirty="0"/>
              <a:t>-Example-</a:t>
            </a:r>
          </a:p>
          <a:p>
            <a:endParaRPr lang="en-US" sz="1200" b="1" u="sng" dirty="0"/>
          </a:p>
          <a:p>
            <a:r>
              <a:rPr lang="en-US" sz="1200" b="1" u="sng" dirty="0"/>
              <a:t>AWARENESS TRAINING– SFAR 73</a:t>
            </a:r>
            <a:endParaRPr lang="en-US" sz="1200" dirty="0"/>
          </a:p>
          <a:p>
            <a:r>
              <a:rPr lang="en-US" sz="1200" dirty="0"/>
              <a:t>I certify that  _________________________ has completed Awareness Training as specified by SFAR 73 paragraph 2 (a)(3)(</a:t>
            </a:r>
            <a:r>
              <a:rPr lang="en-US" sz="1200" dirty="0" err="1"/>
              <a:t>i</a:t>
            </a:r>
            <a:r>
              <a:rPr lang="en-US" sz="1200" dirty="0"/>
              <a:t>-v) for the Robinson R22 Helicopter. </a:t>
            </a:r>
          </a:p>
          <a:p>
            <a:r>
              <a:rPr lang="en-US" sz="1200" dirty="0"/>
              <a:t>On Date __________     Signed _________________     CFI No __________     Exp. Date__________</a:t>
            </a:r>
          </a:p>
          <a:p>
            <a:endParaRPr lang="en-US" b="1" dirty="0"/>
          </a:p>
        </p:txBody>
      </p:sp>
      <p:sp>
        <p:nvSpPr>
          <p:cNvPr id="7" name="Right Arrow 6"/>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48676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600" b="1" dirty="0">
                <a:latin typeface="+mn-lt"/>
              </a:rPr>
              <a:t>2: TSA Endorsement </a:t>
            </a:r>
          </a:p>
        </p:txBody>
      </p:sp>
      <p:sp>
        <p:nvSpPr>
          <p:cNvPr id="5" name="TextBox 4"/>
          <p:cNvSpPr txBox="1"/>
          <p:nvPr/>
        </p:nvSpPr>
        <p:spPr>
          <a:xfrm>
            <a:off x="525485" y="1143000"/>
            <a:ext cx="7203535" cy="4154983"/>
          </a:xfrm>
          <a:prstGeom prst="rect">
            <a:avLst/>
          </a:prstGeom>
          <a:noFill/>
        </p:spPr>
        <p:txBody>
          <a:bodyPr wrap="square" rtlCol="0">
            <a:spAutoFit/>
          </a:bodyPr>
          <a:lstStyle/>
          <a:p>
            <a:pPr marL="171450" indent="-171450">
              <a:buFont typeface="Arial"/>
              <a:buChar char="•"/>
            </a:pPr>
            <a:r>
              <a:rPr lang="en-US" sz="1400" dirty="0"/>
              <a:t>Before a U.S. citizen can start flight training for any rating a CFI must verify the individuals citizenship. </a:t>
            </a:r>
          </a:p>
          <a:p>
            <a:pPr marL="171450" indent="-171450">
              <a:buFont typeface="Arial"/>
              <a:buChar char="•"/>
            </a:pPr>
            <a:r>
              <a:rPr lang="en-US" sz="1400" dirty="0"/>
              <a:t>The student must show at least one of the following:</a:t>
            </a:r>
          </a:p>
          <a:p>
            <a:pPr lvl="1"/>
            <a:r>
              <a:rPr lang="en-US" sz="1400" b="1" dirty="0"/>
              <a:t> </a:t>
            </a:r>
            <a:r>
              <a:rPr lang="en-US" sz="1400" dirty="0"/>
              <a:t>   </a:t>
            </a:r>
            <a:r>
              <a:rPr lang="en-US" sz="1400" b="1" dirty="0"/>
              <a:t>1</a:t>
            </a:r>
            <a:r>
              <a:rPr lang="en-US" sz="1400" dirty="0"/>
              <a:t>. Valid U.S. passport</a:t>
            </a:r>
          </a:p>
          <a:p>
            <a:pPr lvl="1"/>
            <a:r>
              <a:rPr lang="en-US" sz="1400" dirty="0"/>
              <a:t>    </a:t>
            </a:r>
            <a:r>
              <a:rPr lang="en-US" sz="1400" b="1" dirty="0"/>
              <a:t>2. </a:t>
            </a:r>
            <a:r>
              <a:rPr lang="en-US" sz="1400" dirty="0"/>
              <a:t>U.S. Birth certificate and photo ID </a:t>
            </a:r>
            <a:r>
              <a:rPr lang="en-US" sz="1400" b="1" dirty="0"/>
              <a:t> </a:t>
            </a:r>
          </a:p>
          <a:p>
            <a:pPr lvl="1"/>
            <a:r>
              <a:rPr lang="en-US" sz="1400" b="1" dirty="0"/>
              <a:t>   </a:t>
            </a:r>
            <a:r>
              <a:rPr lang="en-US" sz="1400" b="1" i="1" dirty="0"/>
              <a:t> 3.</a:t>
            </a:r>
            <a:r>
              <a:rPr lang="en-US" sz="1400" i="1" dirty="0"/>
              <a:t> Certificate showing U.S citizenship. and photo ID</a:t>
            </a:r>
          </a:p>
          <a:p>
            <a:pPr lvl="1"/>
            <a:r>
              <a:rPr lang="en-US" sz="1400" b="1" i="1" dirty="0"/>
              <a:t>    4.</a:t>
            </a:r>
            <a:r>
              <a:rPr lang="en-US" sz="1400" i="1" dirty="0"/>
              <a:t> U.S. Naturalization Certificate and photo ID</a:t>
            </a:r>
          </a:p>
          <a:p>
            <a:pPr lvl="1"/>
            <a:r>
              <a:rPr lang="en-US" sz="1400" i="1" dirty="0"/>
              <a:t>    </a:t>
            </a:r>
            <a:r>
              <a:rPr lang="en-US" sz="1400" b="1" i="1" dirty="0"/>
              <a:t>5</a:t>
            </a:r>
            <a:r>
              <a:rPr lang="en-US" sz="1400" i="1" dirty="0"/>
              <a:t>. Birth abroad certificate and photo ID</a:t>
            </a:r>
          </a:p>
          <a:p>
            <a:endParaRPr lang="en-US" sz="1400" b="1" u="sng" dirty="0"/>
          </a:p>
          <a:p>
            <a:pPr marL="171450" indent="-171450">
              <a:buFont typeface="Arial"/>
              <a:buChar char="•"/>
            </a:pPr>
            <a:r>
              <a:rPr lang="en-US" sz="1400" dirty="0"/>
              <a:t>If the required documents are received, an endorsement is given, and flight training can occur</a:t>
            </a:r>
          </a:p>
          <a:p>
            <a:endParaRPr lang="en-US" sz="1200" b="1" u="sng" dirty="0"/>
          </a:p>
          <a:p>
            <a:r>
              <a:rPr lang="en-US" sz="1200" b="1" u="sng" dirty="0"/>
              <a:t>-Example-</a:t>
            </a:r>
          </a:p>
          <a:p>
            <a:endParaRPr lang="en-US" sz="1200" b="1" u="sng" dirty="0"/>
          </a:p>
          <a:p>
            <a:r>
              <a:rPr lang="en-US" sz="1200" b="1" u="sng" dirty="0"/>
              <a:t>TSA ENDORSEMENT </a:t>
            </a:r>
            <a:endParaRPr lang="en-US" sz="1200" dirty="0"/>
          </a:p>
          <a:p>
            <a:r>
              <a:rPr lang="en-US" sz="1200" dirty="0"/>
              <a:t>I certify that _________________________ has presented me a ___________________ establishing that he/she is a U.S citizen or national in accordance with 49 CFR 1552.3(h).</a:t>
            </a:r>
          </a:p>
          <a:p>
            <a:r>
              <a:rPr lang="en-US" sz="1200" dirty="0"/>
              <a:t>On Date __________     Signed _________________     CFI No __________     Exp. Date __________</a:t>
            </a:r>
          </a:p>
          <a:p>
            <a:pPr marL="285750" indent="-285750">
              <a:buFont typeface="Arial"/>
              <a:buChar char="•"/>
            </a:pPr>
            <a:endParaRPr lang="en-US" sz="1200" b="1" dirty="0"/>
          </a:p>
        </p:txBody>
      </p:sp>
      <p:sp>
        <p:nvSpPr>
          <p:cNvPr id="8" name="Right Arrow 7"/>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337224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600" b="1" dirty="0">
                <a:latin typeface="+mn-lt"/>
              </a:rPr>
              <a:t>3: Pre-Solo Exam</a:t>
            </a:r>
          </a:p>
        </p:txBody>
      </p:sp>
      <p:sp>
        <p:nvSpPr>
          <p:cNvPr id="5" name="TextBox 4"/>
          <p:cNvSpPr txBox="1"/>
          <p:nvPr/>
        </p:nvSpPr>
        <p:spPr>
          <a:xfrm>
            <a:off x="525485" y="1143000"/>
            <a:ext cx="7203535" cy="5878531"/>
          </a:xfrm>
          <a:prstGeom prst="rect">
            <a:avLst/>
          </a:prstGeom>
          <a:noFill/>
        </p:spPr>
        <p:txBody>
          <a:bodyPr wrap="square" rtlCol="0">
            <a:spAutoFit/>
          </a:bodyPr>
          <a:lstStyle/>
          <a:p>
            <a:pPr marL="285750" indent="-285750">
              <a:buFont typeface="Wingdings" charset="2"/>
              <a:buChar char="Ø"/>
            </a:pPr>
            <a:r>
              <a:rPr lang="en-US" sz="1400" b="1" dirty="0"/>
              <a:t>2 Parts</a:t>
            </a:r>
          </a:p>
          <a:p>
            <a:pPr marL="285750" indent="-285750">
              <a:buFont typeface="Wingdings" charset="2"/>
              <a:buChar char="Ø"/>
            </a:pPr>
            <a:endParaRPr lang="en-US" sz="1400" b="1" dirty="0"/>
          </a:p>
          <a:p>
            <a:r>
              <a:rPr lang="en-US" sz="1400" b="1" dirty="0"/>
              <a:t>1.   PRE SOLO EXAM</a:t>
            </a:r>
          </a:p>
          <a:p>
            <a:pPr marL="742950" lvl="1" indent="-285750">
              <a:buFont typeface="Arial"/>
              <a:buChar char="•"/>
            </a:pPr>
            <a:r>
              <a:rPr lang="en-US" sz="1400" dirty="0"/>
              <a:t>Before a student can solo, a knowledge test as specified by 61-87(b) must be written, administered, reviewed and corrected by a CFI</a:t>
            </a:r>
          </a:p>
          <a:p>
            <a:endParaRPr lang="en-US" sz="1400" dirty="0"/>
          </a:p>
          <a:p>
            <a:r>
              <a:rPr lang="en-US" sz="1400" b="1" dirty="0"/>
              <a:t>2.   FIRST SOLO</a:t>
            </a:r>
          </a:p>
          <a:p>
            <a:pPr marL="742950" lvl="1" indent="-285750">
              <a:buFont typeface="Arial"/>
              <a:buChar char="•"/>
            </a:pPr>
            <a:r>
              <a:rPr lang="en-US" sz="1400" dirty="0"/>
              <a:t>The FAR specifies exactly in 61-87(f) what training should take place before any student can solo, this endorsement is a record of that training</a:t>
            </a:r>
            <a:endParaRPr lang="en-US" sz="1400" b="1" u="sng" dirty="0"/>
          </a:p>
          <a:p>
            <a:endParaRPr lang="en-US" sz="1400" b="1" u="sng" dirty="0"/>
          </a:p>
          <a:p>
            <a:r>
              <a:rPr lang="en-US" sz="1400" b="1" u="sng" dirty="0"/>
              <a:t>-Example-</a:t>
            </a:r>
            <a:endParaRPr lang="en-US" sz="1200" b="1" u="sng" dirty="0"/>
          </a:p>
          <a:p>
            <a:endParaRPr lang="en-US" sz="1200" b="1" u="sng" dirty="0"/>
          </a:p>
          <a:p>
            <a:r>
              <a:rPr lang="en-US" sz="1200" b="1" u="sng" dirty="0"/>
              <a:t>PRE-SOLO EXAM AND SOLO FLIGHT TRAINING (90 DAY PERIOD)</a:t>
            </a:r>
            <a:endParaRPr lang="en-US" sz="1200" dirty="0"/>
          </a:p>
          <a:p>
            <a:r>
              <a:rPr lang="en-US" sz="1200" dirty="0"/>
              <a:t>I certify that ____________________ has been administered and satisfactorily completed a pre-solo aeronautical knowledge test as specified in 61-87(b) and all incorrect answers have been reviewed and corrected, and has received the necessary flight instruction required by 61-87(c) in a Robinson R22 helicopter. He/she has demonstrated proficiency in the applicable maneuvers and procedures listed in 61-87(f)(1-16) and is competent to make safe SOLO flights in a Robinson R-22 helicopter at __________ and __________ airport(s). </a:t>
            </a:r>
          </a:p>
          <a:p>
            <a:r>
              <a:rPr lang="en-US" sz="1200" dirty="0"/>
              <a:t>Subject to the following conditions.</a:t>
            </a:r>
          </a:p>
          <a:p>
            <a:pPr lvl="0"/>
            <a:r>
              <a:rPr lang="en-US" sz="1200" dirty="0"/>
              <a:t>FAR 61-89 (a)(1) through (a)(8)</a:t>
            </a:r>
          </a:p>
          <a:p>
            <a:pPr lvl="0"/>
            <a:r>
              <a:rPr lang="en-US" sz="1200" dirty="0"/>
              <a:t>Day VFR</a:t>
            </a:r>
          </a:p>
          <a:p>
            <a:pPr lvl="0"/>
            <a:r>
              <a:rPr lang="en-US" sz="1200" dirty="0"/>
              <a:t>Wind less than 10 knots, no gusts</a:t>
            </a:r>
          </a:p>
          <a:p>
            <a:pPr lvl="0"/>
            <a:r>
              <a:rPr lang="en-US" sz="1200" dirty="0"/>
              <a:t>Visibility more than 5 SM</a:t>
            </a:r>
          </a:p>
          <a:p>
            <a:pPr lvl="0"/>
            <a:r>
              <a:rPr lang="en-US" sz="1200" dirty="0"/>
              <a:t>Ceilings greater than 2000 feet AGL</a:t>
            </a:r>
          </a:p>
          <a:p>
            <a:pPr lvl="0"/>
            <a:r>
              <a:rPr lang="en-US" sz="1200" dirty="0"/>
              <a:t>Each flight must be permitted by the instructor</a:t>
            </a:r>
          </a:p>
          <a:p>
            <a:r>
              <a:rPr lang="en-US" sz="1200" dirty="0"/>
              <a:t>On Date __________     Signed _________________     CFI No __________     Exp. Date __________</a:t>
            </a:r>
          </a:p>
          <a:p>
            <a:r>
              <a:rPr lang="en-US" sz="1200" dirty="0"/>
              <a:t> </a:t>
            </a:r>
          </a:p>
          <a:p>
            <a:pPr marL="285750" indent="-285750">
              <a:buFont typeface="Arial"/>
              <a:buChar char="•"/>
            </a:pPr>
            <a:endParaRPr lang="en-US" b="1" dirty="0"/>
          </a:p>
        </p:txBody>
      </p:sp>
      <p:sp>
        <p:nvSpPr>
          <p:cNvPr id="7" name="Right Arrow 6"/>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64691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7467600" cy="1143000"/>
          </a:xfrm>
        </p:spPr>
        <p:txBody>
          <a:bodyPr>
            <a:normAutofit/>
          </a:bodyPr>
          <a:lstStyle/>
          <a:p>
            <a:r>
              <a:rPr lang="en-US" sz="3600" b="1" dirty="0">
                <a:latin typeface="+mn-lt"/>
              </a:rPr>
              <a:t>4: SFAR 73 Solo</a:t>
            </a:r>
          </a:p>
        </p:txBody>
      </p:sp>
      <p:sp>
        <p:nvSpPr>
          <p:cNvPr id="5" name="TextBox 4"/>
          <p:cNvSpPr txBox="1"/>
          <p:nvPr/>
        </p:nvSpPr>
        <p:spPr>
          <a:xfrm>
            <a:off x="525485" y="1151544"/>
            <a:ext cx="7203535" cy="1877437"/>
          </a:xfrm>
          <a:prstGeom prst="rect">
            <a:avLst/>
          </a:prstGeom>
          <a:noFill/>
        </p:spPr>
        <p:txBody>
          <a:bodyPr wrap="square" rtlCol="0">
            <a:spAutoFit/>
          </a:bodyPr>
          <a:lstStyle/>
          <a:p>
            <a:pPr marL="285750" indent="-285750">
              <a:buFont typeface="Arial"/>
              <a:buChar char="•"/>
            </a:pPr>
            <a:r>
              <a:rPr lang="en-US" sz="1400" dirty="0"/>
              <a:t>A pilot must have a minimum of 20 hours to solo a Robinson helicopter</a:t>
            </a:r>
            <a:endParaRPr lang="en-US" sz="1200" b="1" u="sng" dirty="0"/>
          </a:p>
          <a:p>
            <a:endParaRPr lang="en-US" sz="1200" b="1" u="sng" dirty="0"/>
          </a:p>
          <a:p>
            <a:r>
              <a:rPr lang="en-US" sz="1200" b="1" u="sng" dirty="0"/>
              <a:t>-Example-</a:t>
            </a:r>
          </a:p>
          <a:p>
            <a:endParaRPr lang="en-US" sz="1200" b="1" u="sng" dirty="0"/>
          </a:p>
          <a:p>
            <a:r>
              <a:rPr lang="en-US" sz="1200" b="1" u="sng" dirty="0"/>
              <a:t>SFAR 73 SOLO FLIGHT ENDORSEMENT (90 DAY PERIOD)</a:t>
            </a:r>
            <a:endParaRPr lang="en-US" sz="1200" dirty="0"/>
          </a:p>
          <a:p>
            <a:r>
              <a:rPr lang="en-US" sz="1200" dirty="0"/>
              <a:t>I certify that ____________________ meets the requirements of SFAR 73 (2)(b)(3)(</a:t>
            </a:r>
            <a:r>
              <a:rPr lang="en-US" sz="1200" dirty="0" err="1"/>
              <a:t>i</a:t>
            </a:r>
            <a:r>
              <a:rPr lang="en-US" sz="1200" dirty="0"/>
              <a:t>-iv) and is proficient to SOLO the Robinson R-22 helicopter.</a:t>
            </a:r>
          </a:p>
          <a:p>
            <a:r>
              <a:rPr lang="en-US" sz="1200" dirty="0"/>
              <a:t>On Date __________     Signed _________________     CFI No __________     Exp. Date __________</a:t>
            </a:r>
          </a:p>
          <a:p>
            <a:pPr marL="285750" indent="-285750">
              <a:buFont typeface="Arial"/>
              <a:buChar char="•"/>
            </a:pPr>
            <a:endParaRPr lang="en-US" b="1" dirty="0"/>
          </a:p>
        </p:txBody>
      </p:sp>
      <p:sp>
        <p:nvSpPr>
          <p:cNvPr id="8" name="Title 1"/>
          <p:cNvSpPr txBox="1">
            <a:spLocks/>
          </p:cNvSpPr>
          <p:nvPr/>
        </p:nvSpPr>
        <p:spPr>
          <a:xfrm>
            <a:off x="457200" y="2944800"/>
            <a:ext cx="7467600" cy="11430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3600" b="1" dirty="0">
                <a:latin typeface="+mn-lt"/>
              </a:rPr>
              <a:t>5: Student Pilot Certificate</a:t>
            </a:r>
          </a:p>
        </p:txBody>
      </p:sp>
      <p:sp>
        <p:nvSpPr>
          <p:cNvPr id="9" name="TextBox 8"/>
          <p:cNvSpPr txBox="1"/>
          <p:nvPr/>
        </p:nvSpPr>
        <p:spPr>
          <a:xfrm>
            <a:off x="525485" y="3988697"/>
            <a:ext cx="7203535" cy="2431435"/>
          </a:xfrm>
          <a:prstGeom prst="rect">
            <a:avLst/>
          </a:prstGeom>
          <a:noFill/>
        </p:spPr>
        <p:txBody>
          <a:bodyPr wrap="square" rtlCol="0">
            <a:spAutoFit/>
          </a:bodyPr>
          <a:lstStyle/>
          <a:p>
            <a:pPr marL="285750" indent="-285750">
              <a:buFont typeface="Arial"/>
              <a:buChar char="•"/>
            </a:pPr>
            <a:r>
              <a:rPr lang="en-US" sz="1400" dirty="0"/>
              <a:t>The students first medical acts as a pilots certificate</a:t>
            </a:r>
          </a:p>
          <a:p>
            <a:pPr marL="285750" indent="-285750">
              <a:buFont typeface="Arial"/>
              <a:buChar char="•"/>
            </a:pPr>
            <a:endParaRPr lang="en-US" sz="1400" dirty="0"/>
          </a:p>
          <a:p>
            <a:pPr marL="285750" indent="-285750">
              <a:buFont typeface="Arial"/>
              <a:buChar char="•"/>
            </a:pPr>
            <a:r>
              <a:rPr lang="en-US" sz="1400" dirty="0"/>
              <a:t>Student must have at least a third class medical to solo</a:t>
            </a:r>
          </a:p>
          <a:p>
            <a:pPr marL="285750" indent="-285750">
              <a:buFont typeface="Arial"/>
              <a:buChar char="•"/>
            </a:pPr>
            <a:endParaRPr lang="en-US" sz="1400" b="1" u="sng" dirty="0"/>
          </a:p>
          <a:p>
            <a:pPr marL="285750" indent="-285750">
              <a:buFont typeface="Arial"/>
              <a:buChar char="•"/>
            </a:pPr>
            <a:r>
              <a:rPr lang="en-US" sz="1400" dirty="0"/>
              <a:t>Endorsement must contain: Date, Make and Model, instructors signature, CFI No, and exp. Date</a:t>
            </a:r>
            <a:endParaRPr lang="en-US" sz="1200" b="1" u="sng" dirty="0"/>
          </a:p>
          <a:p>
            <a:pPr marL="285750" indent="-285750">
              <a:buFont typeface="Arial"/>
              <a:buChar char="•"/>
            </a:pPr>
            <a:endParaRPr lang="en-US" sz="1200" b="1" u="sng" dirty="0"/>
          </a:p>
          <a:p>
            <a:pPr marL="285750" indent="-285750">
              <a:buFont typeface="Arial"/>
              <a:buChar char="•"/>
            </a:pPr>
            <a:r>
              <a:rPr lang="en-US" sz="1400" dirty="0"/>
              <a:t>To solo, a student must be at least 16, read, write, and understand the English language</a:t>
            </a:r>
          </a:p>
          <a:p>
            <a:pPr marL="285750" indent="-285750">
              <a:buFont typeface="Arial"/>
              <a:buChar char="•"/>
            </a:pPr>
            <a:endParaRPr lang="en-US" sz="1400" dirty="0"/>
          </a:p>
          <a:p>
            <a:endParaRPr lang="en-US" sz="1400" dirty="0"/>
          </a:p>
        </p:txBody>
      </p:sp>
      <p:sp>
        <p:nvSpPr>
          <p:cNvPr id="10" name="Right Arrow 9"/>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1786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mn-lt"/>
              </a:rPr>
              <a:t>6: Solo Takeoffs/Landings to Airport  &lt; 25NM</a:t>
            </a:r>
          </a:p>
        </p:txBody>
      </p:sp>
      <p:sp>
        <p:nvSpPr>
          <p:cNvPr id="5" name="TextBox 4"/>
          <p:cNvSpPr txBox="1"/>
          <p:nvPr/>
        </p:nvSpPr>
        <p:spPr>
          <a:xfrm>
            <a:off x="525485" y="1417639"/>
            <a:ext cx="7203535" cy="1754327"/>
          </a:xfrm>
          <a:prstGeom prst="rect">
            <a:avLst/>
          </a:prstGeom>
          <a:noFill/>
        </p:spPr>
        <p:txBody>
          <a:bodyPr wrap="square" rtlCol="0">
            <a:spAutoFit/>
          </a:bodyPr>
          <a:lstStyle/>
          <a:p>
            <a:r>
              <a:rPr lang="en-US" sz="1200" b="1" u="sng" dirty="0"/>
              <a:t>-Example-</a:t>
            </a:r>
          </a:p>
          <a:p>
            <a:r>
              <a:rPr lang="en-US" sz="1200" b="1" u="sng" dirty="0"/>
              <a:t>SOLO TAKEOFFS AND LANDINGS TO AN AIRPORT WITHIN 25NM OF THE BASE TRAINING AIRPORT</a:t>
            </a:r>
            <a:endParaRPr lang="en-US" sz="1200" dirty="0"/>
          </a:p>
          <a:p>
            <a:r>
              <a:rPr lang="en-US" sz="1200" dirty="0"/>
              <a:t>I certify that ____________________ has received the training specified in 61.93(b)(1). I have reviewed the pre-flight planning and attest that he/she is prepared to conduct the solo flight safely under known conditions from ___________________ to ___________________ and back to ____________________ with takeoffs and landings at each airport in a Robinson R-22 helicopter, subject to the conditions listed in the initial SOLO endorsement.</a:t>
            </a:r>
          </a:p>
          <a:p>
            <a:r>
              <a:rPr lang="en-US" sz="1200" dirty="0"/>
              <a:t>On Date __________     Signed _________________     CFI No __________     Exp. Date__________</a:t>
            </a:r>
          </a:p>
        </p:txBody>
      </p:sp>
      <p:sp>
        <p:nvSpPr>
          <p:cNvPr id="12" name="Title 1"/>
          <p:cNvSpPr txBox="1">
            <a:spLocks/>
          </p:cNvSpPr>
          <p:nvPr/>
        </p:nvSpPr>
        <p:spPr>
          <a:xfrm>
            <a:off x="457200" y="3335414"/>
            <a:ext cx="7467600" cy="1143000"/>
          </a:xfrm>
          <a:prstGeom prst="rect">
            <a:avLst/>
          </a:prstGeom>
        </p:spPr>
        <p:txBody>
          <a:bodyPr vert="horz" lIns="45720" rIns="45720" anchor="ctr">
            <a:normAutofit fontScale="975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3200" b="1" dirty="0">
                <a:latin typeface="+mn-lt"/>
              </a:rPr>
              <a:t>7: Solo Takeoffs/Landings to Airport    &gt; 25NM</a:t>
            </a:r>
          </a:p>
        </p:txBody>
      </p:sp>
      <p:sp>
        <p:nvSpPr>
          <p:cNvPr id="13" name="TextBox 12"/>
          <p:cNvSpPr txBox="1"/>
          <p:nvPr/>
        </p:nvSpPr>
        <p:spPr>
          <a:xfrm>
            <a:off x="457200" y="4124628"/>
            <a:ext cx="7203535" cy="2492990"/>
          </a:xfrm>
          <a:prstGeom prst="rect">
            <a:avLst/>
          </a:prstGeom>
          <a:noFill/>
        </p:spPr>
        <p:txBody>
          <a:bodyPr wrap="square" rtlCol="0">
            <a:spAutoFit/>
          </a:bodyPr>
          <a:lstStyle/>
          <a:p>
            <a:endParaRPr lang="en-US" sz="1200" b="1" u="sng" dirty="0"/>
          </a:p>
          <a:p>
            <a:endParaRPr lang="en-US" sz="1200" b="1" u="sng" dirty="0"/>
          </a:p>
          <a:p>
            <a:r>
              <a:rPr lang="en-US" sz="1200" b="1" u="sng" dirty="0"/>
              <a:t>-Example-</a:t>
            </a:r>
          </a:p>
          <a:p>
            <a:r>
              <a:rPr lang="en-US" sz="1200" b="1" u="sng" dirty="0"/>
              <a:t>SOLO TAKEOFFS AND LANDINGS TO ANOTHER AIRPORT MORE THAN 25NM FROM THE BASE TRAINING AIRPORT</a:t>
            </a:r>
            <a:endParaRPr lang="en-US" sz="1200" dirty="0"/>
          </a:p>
          <a:p>
            <a:r>
              <a:rPr lang="en-US" sz="1200" dirty="0"/>
              <a:t>I certify that ____________________ has received the training specified in 61.93(g). I have reviewed the pre-flight planning and attest that he/she is prepared to conduct the solo flight safely under known conditions from ___________________ to ___________________ and back to ____________________ with takeoffs and landings at each airport in a Robinson R-22 helicopter, subject to the conditions listed in the initial SOLO endorsement.</a:t>
            </a:r>
          </a:p>
          <a:p>
            <a:r>
              <a:rPr lang="en-US" sz="1200" dirty="0"/>
              <a:t>On Date __________     Signed _________________     CFI No __________     Exp. Date__________</a:t>
            </a:r>
          </a:p>
          <a:p>
            <a:endParaRPr lang="en-US" sz="1200" dirty="0"/>
          </a:p>
          <a:p>
            <a:r>
              <a:rPr lang="en-US" sz="1200" dirty="0"/>
              <a:t>Note: These two endorsements must be updated for each new flight</a:t>
            </a:r>
          </a:p>
        </p:txBody>
      </p:sp>
      <p:sp>
        <p:nvSpPr>
          <p:cNvPr id="14" name="Right Arrow 13"/>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Tree>
    <p:extLst>
      <p:ext uri="{BB962C8B-B14F-4D97-AF65-F5344CB8AC3E}">
        <p14:creationId xmlns:p14="http://schemas.microsoft.com/office/powerpoint/2010/main" val="258434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fontScale="90000"/>
          </a:bodyPr>
          <a:lstStyle/>
          <a:p>
            <a:r>
              <a:rPr lang="en-US" sz="3600" b="1" dirty="0">
                <a:latin typeface="+mn-lt"/>
              </a:rPr>
              <a:t>8: Student Pilot Certificate Solo XC</a:t>
            </a:r>
          </a:p>
        </p:txBody>
      </p:sp>
      <p:sp>
        <p:nvSpPr>
          <p:cNvPr id="5" name="TextBox 4"/>
          <p:cNvSpPr txBox="1"/>
          <p:nvPr/>
        </p:nvSpPr>
        <p:spPr>
          <a:xfrm>
            <a:off x="525485" y="389543"/>
            <a:ext cx="7203535" cy="1231106"/>
          </a:xfrm>
          <a:prstGeom prst="rect">
            <a:avLst/>
          </a:prstGeom>
          <a:noFill/>
        </p:spPr>
        <p:txBody>
          <a:bodyPr wrap="square" rtlCol="0">
            <a:spAutoFit/>
          </a:bodyPr>
          <a:lstStyle/>
          <a:p>
            <a:endParaRPr lang="en-US" sz="1200" b="1" dirty="0"/>
          </a:p>
          <a:p>
            <a:pPr marL="285750" indent="-285750">
              <a:buFont typeface="Arial"/>
              <a:buChar char="•"/>
            </a:pPr>
            <a:endParaRPr lang="en-US" sz="1200" b="1" dirty="0"/>
          </a:p>
          <a:p>
            <a:pPr marL="285750" indent="-285750">
              <a:buFont typeface="Arial"/>
              <a:buChar char="•"/>
            </a:pPr>
            <a:endParaRPr lang="en-US" sz="1200" b="1" dirty="0"/>
          </a:p>
          <a:p>
            <a:pPr marL="285750" indent="-285750">
              <a:buFont typeface="Arial"/>
              <a:buChar char="•"/>
            </a:pPr>
            <a:endParaRPr lang="en-US" sz="1200" b="1" dirty="0"/>
          </a:p>
          <a:p>
            <a:pPr marL="285750" indent="-285750">
              <a:buFont typeface="Arial"/>
              <a:buChar char="•"/>
            </a:pPr>
            <a:endParaRPr lang="en-US" sz="1200" b="1" dirty="0"/>
          </a:p>
          <a:p>
            <a:pPr marL="285750" indent="-285750">
              <a:buFont typeface="Arial"/>
              <a:buChar char="•"/>
            </a:pPr>
            <a:r>
              <a:rPr lang="en-US" sz="1400" dirty="0"/>
              <a:t>Must include Date, Class, type, Instructors signature, CFI No, and exp. Date</a:t>
            </a:r>
          </a:p>
        </p:txBody>
      </p:sp>
      <p:sp>
        <p:nvSpPr>
          <p:cNvPr id="7" name="Right Arrow 6"/>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
        <p:nvSpPr>
          <p:cNvPr id="8" name="Title 1"/>
          <p:cNvSpPr txBox="1">
            <a:spLocks/>
          </p:cNvSpPr>
          <p:nvPr/>
        </p:nvSpPr>
        <p:spPr>
          <a:xfrm>
            <a:off x="457199" y="1895816"/>
            <a:ext cx="7852229" cy="1143000"/>
          </a:xfrm>
          <a:prstGeom prst="rect">
            <a:avLst/>
          </a:prstGeom>
        </p:spPr>
        <p:txBody>
          <a:bodyPr vert="horz" lIns="45720" rIns="45720" anchor="ctr">
            <a:normAutofit fontScale="975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3600" b="1" dirty="0">
                <a:latin typeface="+mn-lt"/>
              </a:rPr>
              <a:t>10: Private Pilot Written Test</a:t>
            </a:r>
          </a:p>
        </p:txBody>
      </p:sp>
      <p:sp>
        <p:nvSpPr>
          <p:cNvPr id="9" name="TextBox 8"/>
          <p:cNvSpPr txBox="1"/>
          <p:nvPr/>
        </p:nvSpPr>
        <p:spPr>
          <a:xfrm>
            <a:off x="525485" y="3081037"/>
            <a:ext cx="7203535" cy="2215991"/>
          </a:xfrm>
          <a:prstGeom prst="rect">
            <a:avLst/>
          </a:prstGeom>
          <a:noFill/>
        </p:spPr>
        <p:txBody>
          <a:bodyPr wrap="square" rtlCol="0">
            <a:spAutoFit/>
          </a:bodyPr>
          <a:lstStyle/>
          <a:p>
            <a:pPr marL="171450" indent="-171450">
              <a:buFont typeface="Arial"/>
              <a:buChar char="•"/>
            </a:pPr>
            <a:r>
              <a:rPr lang="en-US" sz="1200" dirty="0"/>
              <a:t>When a student is scoring 80’s consistently on practice tests, an endorsement is given</a:t>
            </a:r>
          </a:p>
          <a:p>
            <a:pPr marL="171450" indent="-171450">
              <a:buFont typeface="Arial"/>
              <a:buChar char="•"/>
            </a:pPr>
            <a:r>
              <a:rPr lang="en-US" sz="1200" dirty="0"/>
              <a:t>Written Test endorsements are also in both the beginning of the test prep books, and the back of logbooks</a:t>
            </a:r>
          </a:p>
          <a:p>
            <a:endParaRPr lang="en-US" sz="1200" b="1" u="sng" dirty="0"/>
          </a:p>
          <a:p>
            <a:r>
              <a:rPr lang="en-US" sz="1200" b="1" u="sng" dirty="0"/>
              <a:t>-Example-</a:t>
            </a:r>
          </a:p>
          <a:p>
            <a:endParaRPr lang="en-US" sz="1200" b="1" u="sng" dirty="0"/>
          </a:p>
          <a:p>
            <a:r>
              <a:rPr lang="en-US" sz="1200" b="1" u="sng" dirty="0"/>
              <a:t>PRIVATE PILOT HELICOPTER AERONAUTICAL KNOWLEDGE TEST </a:t>
            </a:r>
            <a:endParaRPr lang="en-US" sz="1200" dirty="0"/>
          </a:p>
          <a:p>
            <a:r>
              <a:rPr lang="en-US" sz="1200" dirty="0"/>
              <a:t>I certify that ____________________ has received the required training specified in 14 CFR 61.35, 61.103, 61.105(b) and is prepared for the private pilot helicopter knowledge test. </a:t>
            </a:r>
          </a:p>
          <a:p>
            <a:r>
              <a:rPr lang="en-US" sz="1200" dirty="0"/>
              <a:t>On Date __________     Signed _________________     CFI No __________     Exp. Date __________</a:t>
            </a:r>
          </a:p>
          <a:p>
            <a:r>
              <a:rPr lang="en-US" dirty="0"/>
              <a:t> </a:t>
            </a:r>
          </a:p>
        </p:txBody>
      </p:sp>
    </p:spTree>
    <p:extLst>
      <p:ext uri="{BB962C8B-B14F-4D97-AF65-F5344CB8AC3E}">
        <p14:creationId xmlns:p14="http://schemas.microsoft.com/office/powerpoint/2010/main" val="126974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4"/>
            <a:ext cx="7467600" cy="1143000"/>
          </a:xfrm>
        </p:spPr>
        <p:txBody>
          <a:bodyPr>
            <a:normAutofit/>
          </a:bodyPr>
          <a:lstStyle/>
          <a:p>
            <a:r>
              <a:rPr lang="en-US" sz="3600" b="1" dirty="0">
                <a:latin typeface="+mn-lt"/>
              </a:rPr>
              <a:t>11: Private Pilot Practical Test</a:t>
            </a:r>
          </a:p>
        </p:txBody>
      </p:sp>
      <p:sp>
        <p:nvSpPr>
          <p:cNvPr id="5" name="TextBox 4"/>
          <p:cNvSpPr txBox="1"/>
          <p:nvPr/>
        </p:nvSpPr>
        <p:spPr>
          <a:xfrm>
            <a:off x="525485" y="1151544"/>
            <a:ext cx="7203535" cy="3385542"/>
          </a:xfrm>
          <a:prstGeom prst="rect">
            <a:avLst/>
          </a:prstGeom>
          <a:noFill/>
        </p:spPr>
        <p:txBody>
          <a:bodyPr wrap="square" rtlCol="0">
            <a:spAutoFit/>
          </a:bodyPr>
          <a:lstStyle/>
          <a:p>
            <a:pPr marL="171450" indent="-171450">
              <a:buFont typeface="Wingdings" charset="2"/>
              <a:buChar char="Ø"/>
            </a:pPr>
            <a:r>
              <a:rPr lang="en-US" sz="1400" dirty="0"/>
              <a:t>Checklist for Private applicant</a:t>
            </a:r>
          </a:p>
          <a:p>
            <a:pPr marL="628650" lvl="1" indent="-171450">
              <a:buFont typeface="Arial"/>
              <a:buChar char="•"/>
            </a:pPr>
            <a:r>
              <a:rPr lang="en-US" sz="1400" dirty="0"/>
              <a:t>17 years old</a:t>
            </a:r>
          </a:p>
          <a:p>
            <a:pPr marL="628650" lvl="1" indent="-171450">
              <a:buFont typeface="Arial"/>
              <a:buChar char="•"/>
            </a:pPr>
            <a:r>
              <a:rPr lang="en-US" sz="1400" dirty="0"/>
              <a:t>Third class medical</a:t>
            </a:r>
          </a:p>
          <a:p>
            <a:pPr marL="628650" lvl="1" indent="-171450">
              <a:buFont typeface="Arial"/>
              <a:buChar char="•"/>
            </a:pPr>
            <a:r>
              <a:rPr lang="en-US" sz="1400" dirty="0"/>
              <a:t>Read, write, and understand the English language</a:t>
            </a:r>
          </a:p>
          <a:p>
            <a:pPr marL="628650" lvl="1" indent="-171450">
              <a:buFont typeface="Arial"/>
              <a:buChar char="•"/>
            </a:pPr>
            <a:r>
              <a:rPr lang="en-US" sz="1400" dirty="0"/>
              <a:t>Pass written exam 70% or better in the last 24 months</a:t>
            </a:r>
          </a:p>
          <a:p>
            <a:pPr marL="628650" lvl="1" indent="-171450">
              <a:buFont typeface="Arial"/>
              <a:buChar char="•"/>
            </a:pPr>
            <a:r>
              <a:rPr lang="en-US" sz="1400" dirty="0"/>
              <a:t>Received training in areas listed in 61.107(b)(3)</a:t>
            </a:r>
          </a:p>
          <a:p>
            <a:pPr marL="628650" lvl="1" indent="-171450">
              <a:buFont typeface="Arial"/>
              <a:buChar char="•"/>
            </a:pPr>
            <a:r>
              <a:rPr lang="en-US" sz="1400" dirty="0"/>
              <a:t>Min 40 hours logged w/20 hours training from CFI, including:</a:t>
            </a:r>
          </a:p>
          <a:p>
            <a:pPr marL="1143000" lvl="2" indent="-228600">
              <a:buFont typeface="+mj-lt"/>
              <a:buAutoNum type="arabicPeriod"/>
            </a:pPr>
            <a:r>
              <a:rPr lang="en-US" sz="1400" dirty="0"/>
              <a:t>30 hours flight training in a helicopter</a:t>
            </a:r>
          </a:p>
          <a:p>
            <a:pPr marL="1143000" lvl="2" indent="-228600">
              <a:buFont typeface="+mj-lt"/>
              <a:buAutoNum type="arabicPeriod"/>
            </a:pPr>
            <a:r>
              <a:rPr lang="en-US" sz="1400" dirty="0"/>
              <a:t>3 hours night flight training including:</a:t>
            </a:r>
          </a:p>
          <a:p>
            <a:pPr marL="1600200" lvl="3" indent="-228600">
              <a:buFont typeface="+mj-lt"/>
              <a:buAutoNum type="alphaLcPeriod"/>
            </a:pPr>
            <a:r>
              <a:rPr lang="en-US" sz="1400" dirty="0"/>
              <a:t>One XC 50 NM</a:t>
            </a:r>
          </a:p>
          <a:p>
            <a:pPr marL="1600200" lvl="3" indent="-228600">
              <a:buFont typeface="+mj-lt"/>
              <a:buAutoNum type="alphaLcPeriod"/>
            </a:pPr>
            <a:r>
              <a:rPr lang="en-US" sz="1400" dirty="0"/>
              <a:t>10 takeoffs and landings from patterns</a:t>
            </a:r>
          </a:p>
          <a:p>
            <a:pPr marL="1600200" lvl="3" indent="-228600">
              <a:buFont typeface="+mj-lt"/>
              <a:buAutoNum type="alphaLcPeriod"/>
            </a:pPr>
            <a:endParaRPr lang="en-US" sz="1200" dirty="0"/>
          </a:p>
          <a:p>
            <a:pPr lvl="3"/>
            <a:endParaRPr lang="en-US" sz="1200" dirty="0"/>
          </a:p>
          <a:p>
            <a:pPr lvl="2"/>
            <a:endParaRPr lang="en-US" sz="1200" dirty="0"/>
          </a:p>
          <a:p>
            <a:endParaRPr lang="en-US" sz="1200" b="1" u="sng" dirty="0"/>
          </a:p>
          <a:p>
            <a:endParaRPr lang="en-US" sz="1200" b="1" u="sng" dirty="0"/>
          </a:p>
        </p:txBody>
      </p:sp>
      <p:sp>
        <p:nvSpPr>
          <p:cNvPr id="9" name="Right Arrow 8"/>
          <p:cNvSpPr/>
          <p:nvPr/>
        </p:nvSpPr>
        <p:spPr>
          <a:xfrm>
            <a:off x="7924800" y="5962952"/>
            <a:ext cx="1134533" cy="798286"/>
          </a:xfrm>
          <a:prstGeom prst="rightArrow">
            <a:avLst/>
          </a:prstGeom>
          <a:solidFill>
            <a:schemeClr val="accent5">
              <a:lumMod val="60000"/>
              <a:lumOff val="40000"/>
            </a:schemeClr>
          </a:solidFill>
          <a:effectLst>
            <a:glow>
              <a:schemeClr val="accent1">
                <a:tint val="30000"/>
                <a:shade val="95000"/>
                <a:satMod val="300000"/>
                <a:alpha val="5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NEXT</a:t>
            </a:r>
          </a:p>
        </p:txBody>
      </p:sp>
      <p:sp>
        <p:nvSpPr>
          <p:cNvPr id="4" name="TextBox 3"/>
          <p:cNvSpPr txBox="1"/>
          <p:nvPr/>
        </p:nvSpPr>
        <p:spPr>
          <a:xfrm>
            <a:off x="525485" y="3287145"/>
            <a:ext cx="7203535" cy="1938992"/>
          </a:xfrm>
          <a:prstGeom prst="rect">
            <a:avLst/>
          </a:prstGeom>
          <a:noFill/>
        </p:spPr>
        <p:txBody>
          <a:bodyPr wrap="square" rtlCol="0">
            <a:spAutoFit/>
          </a:bodyPr>
          <a:lstStyle/>
          <a:p>
            <a:endParaRPr lang="en-US" sz="1400" dirty="0"/>
          </a:p>
          <a:p>
            <a:pPr lvl="1"/>
            <a:r>
              <a:rPr lang="en-US" sz="1400" dirty="0"/>
              <a:t>	3. 3 hours prep for check ride within 60 days</a:t>
            </a:r>
          </a:p>
          <a:p>
            <a:pPr lvl="1"/>
            <a:r>
              <a:rPr lang="en-US" sz="1400" dirty="0"/>
              <a:t>	4. 10 hours solo flight including:</a:t>
            </a:r>
          </a:p>
          <a:p>
            <a:pPr lvl="1"/>
            <a:r>
              <a:rPr lang="en-US" sz="1400" dirty="0"/>
              <a:t>	           a. 3 hours XC</a:t>
            </a:r>
          </a:p>
          <a:p>
            <a:pPr lvl="1"/>
            <a:r>
              <a:rPr lang="en-US" sz="1400" dirty="0"/>
              <a:t>	           b. One XC 75 NM with 3 landings</a:t>
            </a:r>
          </a:p>
          <a:p>
            <a:pPr lvl="1"/>
            <a:r>
              <a:rPr lang="en-US" sz="1400" dirty="0"/>
              <a:t>	           c. 3 takeoffs and landings from patterns  </a:t>
            </a:r>
          </a:p>
          <a:p>
            <a:endParaRPr lang="en-US" dirty="0"/>
          </a:p>
          <a:p>
            <a:r>
              <a:rPr lang="en-US" dirty="0"/>
              <a:t>	</a:t>
            </a:r>
          </a:p>
        </p:txBody>
      </p:sp>
      <p:sp>
        <p:nvSpPr>
          <p:cNvPr id="10" name="Rectangle 9"/>
          <p:cNvSpPr/>
          <p:nvPr/>
        </p:nvSpPr>
        <p:spPr>
          <a:xfrm>
            <a:off x="525485" y="4822246"/>
            <a:ext cx="7283753" cy="1938992"/>
          </a:xfrm>
          <a:prstGeom prst="rect">
            <a:avLst/>
          </a:prstGeom>
        </p:spPr>
        <p:txBody>
          <a:bodyPr wrap="square">
            <a:spAutoFit/>
          </a:bodyPr>
          <a:lstStyle/>
          <a:p>
            <a:r>
              <a:rPr lang="en-US" sz="1200" b="1" u="sng" dirty="0"/>
              <a:t>-Example-</a:t>
            </a:r>
          </a:p>
          <a:p>
            <a:endParaRPr lang="en-US" sz="1200" b="1" u="sng" dirty="0"/>
          </a:p>
          <a:p>
            <a:r>
              <a:rPr lang="en-US" sz="1200" b="1" u="sng" dirty="0"/>
              <a:t>PRIVATE PILOT ROTORCRAFT HELICOPTER PRACTICAL EXAM</a:t>
            </a:r>
            <a:endParaRPr lang="en-US" sz="1200" dirty="0"/>
          </a:p>
          <a:p>
            <a:r>
              <a:rPr lang="en-US" sz="1200" dirty="0"/>
              <a:t>I certify that ____________________ has received and logged the flight training on the areas of operation listed in 14 CFR 61.107(b) that apply to rotorcraft helicopter, and that he/she has received and logged 3 hours of flight training in a helicopter in preparation for the practical in a helicopter within the last 60 days. I find that he/she is prepared for the required practical test for helicopter private pilot. His/her written test has also been reviewed and corrected to 100%.</a:t>
            </a:r>
          </a:p>
          <a:p>
            <a:r>
              <a:rPr lang="en-US" sz="1200" dirty="0"/>
              <a:t>On Date __________     Signed _________________     CFI No __________     Exp. Date __________</a:t>
            </a:r>
          </a:p>
          <a:p>
            <a:r>
              <a:rPr lang="en-US" sz="1200" dirty="0"/>
              <a:t> </a:t>
            </a:r>
          </a:p>
        </p:txBody>
      </p:sp>
    </p:spTree>
    <p:extLst>
      <p:ext uri="{BB962C8B-B14F-4D97-AF65-F5344CB8AC3E}">
        <p14:creationId xmlns:p14="http://schemas.microsoft.com/office/powerpoint/2010/main" val="347959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xEl>
                                              <p:pRg st="2" end="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
                                            <p:txEl>
                                              <p:pRg st="3" end="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Techn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59703</TotalTime>
  <Words>3454</Words>
  <Application>Microsoft Office PowerPoint</Application>
  <PresentationFormat>On-screen Show (4:3)</PresentationFormat>
  <Paragraphs>591</Paragraphs>
  <Slides>27</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Franklin Gothic Book</vt:lpstr>
      <vt:lpstr>Times New Roman</vt:lpstr>
      <vt:lpstr>Wingdings</vt:lpstr>
      <vt:lpstr>Wingdings 2</vt:lpstr>
      <vt:lpstr>Technic</vt:lpstr>
      <vt:lpstr>Pilot Endorsements</vt:lpstr>
      <vt:lpstr>Endorsements</vt:lpstr>
      <vt:lpstr>1: SFAR 73 Awareness Training</vt:lpstr>
      <vt:lpstr>2: TSA Endorsement </vt:lpstr>
      <vt:lpstr>3: Pre-Solo Exam</vt:lpstr>
      <vt:lpstr>4: SFAR 73 Solo</vt:lpstr>
      <vt:lpstr>6: Solo Takeoffs/Landings to Airport  &lt; 25NM</vt:lpstr>
      <vt:lpstr>8: Student Pilot Certificate Solo XC</vt:lpstr>
      <vt:lpstr>11: Private Pilot Practical Test</vt:lpstr>
      <vt:lpstr>12: Rated Pilot With Less Than 200 Hours (R-22)</vt:lpstr>
      <vt:lpstr>Endorsements </vt:lpstr>
      <vt:lpstr>1: Instrument Pilot Written Test</vt:lpstr>
      <vt:lpstr>2: Instrument Pilot Practical Test</vt:lpstr>
      <vt:lpstr>Endorsements </vt:lpstr>
      <vt:lpstr>1: Commercial Pilot Written Test</vt:lpstr>
      <vt:lpstr>2: Commercial Pilot Practical Test</vt:lpstr>
      <vt:lpstr>Endorsements</vt:lpstr>
      <vt:lpstr>1: FOI Written Test</vt:lpstr>
      <vt:lpstr>2: CFI Practical Test</vt:lpstr>
      <vt:lpstr>Endorsements</vt:lpstr>
      <vt:lpstr>1: CFII Practical Test</vt:lpstr>
      <vt:lpstr>Endorsements</vt:lpstr>
      <vt:lpstr>1: Flight Review</vt:lpstr>
      <vt:lpstr>2: Instrument Proficiency Check</vt:lpstr>
      <vt:lpstr>9: Operations in Class B Airspace</vt:lpstr>
      <vt:lpstr>Flight Instructor Records</vt:lpstr>
      <vt:lpstr>Full Student Outline</vt:lpstr>
    </vt:vector>
  </TitlesOfParts>
  <Company>Tumwater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dc:title>
  <dc:creator>Spencer  Kohler</dc:creator>
  <cp:lastModifiedBy>Spencer Kohler</cp:lastModifiedBy>
  <cp:revision>116</cp:revision>
  <dcterms:created xsi:type="dcterms:W3CDTF">2012-07-26T23:14:26Z</dcterms:created>
  <dcterms:modified xsi:type="dcterms:W3CDTF">2019-02-12T22:30:14Z</dcterms:modified>
</cp:coreProperties>
</file>