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76" r:id="rId1"/>
  </p:sldMasterIdLst>
  <p:notesMasterIdLst>
    <p:notesMasterId r:id="rId29"/>
  </p:notesMasterIdLst>
  <p:sldIdLst>
    <p:sldId id="257" r:id="rId2"/>
    <p:sldId id="258" r:id="rId3"/>
    <p:sldId id="259" r:id="rId4"/>
    <p:sldId id="265" r:id="rId5"/>
    <p:sldId id="266" r:id="rId6"/>
    <p:sldId id="268" r:id="rId7"/>
    <p:sldId id="267" r:id="rId8"/>
    <p:sldId id="276" r:id="rId9"/>
    <p:sldId id="274" r:id="rId10"/>
    <p:sldId id="278" r:id="rId11"/>
    <p:sldId id="279" r:id="rId12"/>
    <p:sldId id="281" r:id="rId13"/>
    <p:sldId id="282" r:id="rId14"/>
    <p:sldId id="261" r:id="rId15"/>
    <p:sldId id="285" r:id="rId16"/>
    <p:sldId id="287" r:id="rId17"/>
    <p:sldId id="286" r:id="rId18"/>
    <p:sldId id="288" r:id="rId19"/>
    <p:sldId id="289" r:id="rId20"/>
    <p:sldId id="290" r:id="rId21"/>
    <p:sldId id="291" r:id="rId22"/>
    <p:sldId id="262" r:id="rId23"/>
    <p:sldId id="293" r:id="rId24"/>
    <p:sldId id="294" r:id="rId25"/>
    <p:sldId id="263" r:id="rId26"/>
    <p:sldId id="264" r:id="rId27"/>
    <p:sldId id="29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D8D8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290" autoAdjust="0"/>
  </p:normalViewPr>
  <p:slideViewPr>
    <p:cSldViewPr snapToGrid="0" snapToObjects="1">
      <p:cViewPr varScale="1">
        <p:scale>
          <a:sx n="64" d="100"/>
          <a:sy n="64" d="100"/>
        </p:scale>
        <p:origin x="134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DFA345-024B-2B40-A022-07F0BDAE59FE}" type="datetimeFigureOut">
              <a:rPr lang="en-US" smtClean="0"/>
              <a:t>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25C018-1E22-B144-8B06-14E69703D47F}" type="slidenum">
              <a:rPr lang="en-US" smtClean="0"/>
              <a:t>‹#›</a:t>
            </a:fld>
            <a:endParaRPr lang="en-US"/>
          </a:p>
        </p:txBody>
      </p:sp>
    </p:spTree>
    <p:extLst>
      <p:ext uri="{BB962C8B-B14F-4D97-AF65-F5344CB8AC3E}">
        <p14:creationId xmlns:p14="http://schemas.microsoft.com/office/powerpoint/2010/main" val="29247565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sample lesson plan! Feel free to explore this lesson plan, and reach out by text to (360) 704-0940 if you have any questions. </a:t>
            </a:r>
          </a:p>
          <a:p>
            <a:endParaRPr lang="en-US" dirty="0"/>
          </a:p>
          <a:p>
            <a:r>
              <a:rPr lang="en-US" dirty="0"/>
              <a:t>Notes are included for most lesson plans with normal font indicating copied content from the slide, and </a:t>
            </a:r>
            <a:r>
              <a:rPr lang="en-US" b="1" dirty="0"/>
              <a:t>bold content indicating how I elaborate on each point. </a:t>
            </a:r>
          </a:p>
          <a:p>
            <a:endParaRPr lang="en-US" b="1" dirty="0"/>
          </a:p>
          <a:p>
            <a:r>
              <a:rPr lang="en-US" b="0" dirty="0"/>
              <a:t>All lesson plans are fully editable, but be sure to click “Enable editing” in the </a:t>
            </a:r>
            <a:r>
              <a:rPr lang="en-US" b="0"/>
              <a:t>yellow strip up near the top. </a:t>
            </a:r>
            <a:endParaRPr lang="en-US" b="0" dirty="0"/>
          </a:p>
          <a:p>
            <a:endParaRPr lang="en-US" b="0" dirty="0"/>
          </a:p>
          <a:p>
            <a:r>
              <a:rPr lang="en-US" b="0" dirty="0"/>
              <a:t>Enjoy!</a:t>
            </a:r>
          </a:p>
        </p:txBody>
      </p:sp>
      <p:sp>
        <p:nvSpPr>
          <p:cNvPr id="4" name="Slide Number Placeholder 3"/>
          <p:cNvSpPr>
            <a:spLocks noGrp="1"/>
          </p:cNvSpPr>
          <p:nvPr>
            <p:ph type="sldNum" sz="quarter" idx="5"/>
          </p:nvPr>
        </p:nvSpPr>
        <p:spPr/>
        <p:txBody>
          <a:bodyPr/>
          <a:lstStyle/>
          <a:p>
            <a:fld id="{A725C018-1E22-B144-8B06-14E69703D47F}" type="slidenum">
              <a:rPr lang="en-US" smtClean="0"/>
              <a:t>1</a:t>
            </a:fld>
            <a:endParaRPr lang="en-US"/>
          </a:p>
        </p:txBody>
      </p:sp>
    </p:spTree>
    <p:extLst>
      <p:ext uri="{BB962C8B-B14F-4D97-AF65-F5344CB8AC3E}">
        <p14:creationId xmlns:p14="http://schemas.microsoft.com/office/powerpoint/2010/main" val="199225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sz="900" b="1" baseline="0" dirty="0"/>
          </a:p>
          <a:p>
            <a:pPr marL="0" indent="0">
              <a:buFont typeface="Arial"/>
              <a:buNone/>
            </a:pPr>
            <a:r>
              <a:rPr lang="en-US" sz="1200" b="1" baseline="0" dirty="0"/>
              <a:t>I said that there were two ways we could increase the amount of </a:t>
            </a:r>
            <a:r>
              <a:rPr lang="en-US" sz="1200" b="1" baseline="0" dirty="0" err="1"/>
              <a:t>ift</a:t>
            </a:r>
            <a:r>
              <a:rPr lang="en-US" sz="1200" b="1" baseline="0" dirty="0"/>
              <a:t> that an airfoil produces. So what</a:t>
            </a:r>
            <a:r>
              <a:rPr lang="fr-FR" sz="1200" b="1" baseline="0" dirty="0"/>
              <a:t>’</a:t>
            </a:r>
            <a:r>
              <a:rPr lang="en-US" sz="1200" b="1" baseline="0" dirty="0"/>
              <a:t>s the second way? </a:t>
            </a:r>
          </a:p>
          <a:p>
            <a:pPr marL="0" indent="0">
              <a:buFont typeface="Arial"/>
              <a:buNone/>
            </a:pPr>
            <a:endParaRPr lang="en-US" sz="1200" b="1" baseline="0" dirty="0"/>
          </a:p>
          <a:p>
            <a:pPr marL="0" indent="0">
              <a:buFont typeface="Arial"/>
              <a:buNone/>
            </a:pPr>
            <a:r>
              <a:rPr lang="en-US" sz="1200" b="1" baseline="0" dirty="0"/>
              <a:t>What if we could somehow increase the size of our upper camber? What if I could put a tire pump, and inflate my upper camber, and make it even bigger? CUE CAMBER</a:t>
            </a:r>
          </a:p>
          <a:p>
            <a:pPr marL="0" indent="0">
              <a:buFont typeface="Arial"/>
              <a:buNone/>
            </a:pPr>
            <a:endParaRPr lang="en-US" sz="1200" b="1" baseline="0" dirty="0"/>
          </a:p>
          <a:p>
            <a:pPr marL="0" indent="0">
              <a:buFont typeface="Arial"/>
              <a:buNone/>
            </a:pPr>
            <a:r>
              <a:rPr lang="en-US" sz="1200" b="1" baseline="0" dirty="0"/>
              <a:t>Well that would cause the air on top, to have to travel an even grater distance, in the same time, and that air would have to travel even faster. The faster that air is moving, the lower the pressure on the top of the airfoil, and the more lift you get. </a:t>
            </a:r>
          </a:p>
          <a:p>
            <a:pPr marL="0" indent="0">
              <a:buFont typeface="Arial"/>
              <a:buNone/>
            </a:pPr>
            <a:endParaRPr lang="en-US" sz="1200" b="1" baseline="0" dirty="0"/>
          </a:p>
          <a:p>
            <a:pPr marL="0" indent="0">
              <a:buFont typeface="Arial"/>
              <a:buNone/>
            </a:pPr>
            <a:r>
              <a:rPr lang="en-US" sz="1200" b="1" baseline="0" dirty="0"/>
              <a:t>But I doubt you would be able to find any inflatable wings out there, its not a practical design. </a:t>
            </a:r>
          </a:p>
          <a:p>
            <a:pPr marL="0" indent="0">
              <a:buFont typeface="Arial"/>
              <a:buNone/>
            </a:pPr>
            <a:endParaRPr lang="en-US" sz="1200" b="1" baseline="0" dirty="0"/>
          </a:p>
          <a:p>
            <a:pPr marL="0" indent="0">
              <a:buFont typeface="Arial"/>
              <a:buNone/>
            </a:pPr>
            <a:r>
              <a:rPr lang="en-US" sz="1200" b="1" baseline="0" dirty="0"/>
              <a:t>But they don</a:t>
            </a:r>
            <a:r>
              <a:rPr lang="fr-FR" sz="1200" b="1" baseline="0" dirty="0"/>
              <a:t>’</a:t>
            </a:r>
            <a:r>
              <a:rPr lang="en-US" sz="1200" b="1" baseline="0" dirty="0"/>
              <a:t>t have to, because there is a way we can </a:t>
            </a:r>
            <a:r>
              <a:rPr lang="en-US" sz="1200" b="1" baseline="0" dirty="0" err="1"/>
              <a:t>mimick</a:t>
            </a:r>
            <a:r>
              <a:rPr lang="en-US" sz="1200" b="1" baseline="0" dirty="0"/>
              <a:t> this, and still get the same results. And what we do, is just change the angle of our airfoil. </a:t>
            </a:r>
          </a:p>
          <a:p>
            <a:pPr marL="0" indent="0">
              <a:buFont typeface="Arial"/>
              <a:buNone/>
            </a:pPr>
            <a:endParaRPr lang="en-US" sz="1200" b="1" baseline="0" dirty="0"/>
          </a:p>
          <a:p>
            <a:pPr marL="0" indent="0">
              <a:buFont typeface="Arial"/>
              <a:buNone/>
            </a:pPr>
            <a:endParaRPr lang="en-US" sz="900" b="1" baseline="0" dirty="0"/>
          </a:p>
          <a:p>
            <a:pPr marL="0" indent="0">
              <a:buFont typeface="Arial"/>
              <a:buNone/>
            </a:pPr>
            <a:endParaRPr lang="en-US" sz="900" b="1" baseline="0" dirty="0"/>
          </a:p>
          <a:p>
            <a:pPr marL="0" indent="0">
              <a:buFont typeface="Arial"/>
              <a:buNone/>
            </a:pPr>
            <a:endParaRPr lang="en-US" sz="900" b="1" baseline="0" dirty="0"/>
          </a:p>
          <a:p>
            <a:pPr marL="0" indent="0">
              <a:buFont typeface="Arial"/>
              <a:buNone/>
            </a:pPr>
            <a:endParaRPr lang="en-US" sz="900" b="1" baseline="0" dirty="0"/>
          </a:p>
          <a:p>
            <a:pPr marL="0" indent="0">
              <a:buFont typeface="Arial"/>
              <a:buNone/>
            </a:pPr>
            <a:endParaRPr lang="en-US" sz="900" b="1" dirty="0"/>
          </a:p>
        </p:txBody>
      </p:sp>
      <p:sp>
        <p:nvSpPr>
          <p:cNvPr id="4" name="Slide Number Placeholder 3"/>
          <p:cNvSpPr>
            <a:spLocks noGrp="1"/>
          </p:cNvSpPr>
          <p:nvPr>
            <p:ph type="sldNum" sz="quarter" idx="10"/>
          </p:nvPr>
        </p:nvSpPr>
        <p:spPr/>
        <p:txBody>
          <a:bodyPr/>
          <a:lstStyle/>
          <a:p>
            <a:fld id="{A3021E92-AB3A-274C-A6C4-C777EC489BEC}" type="slidenum">
              <a:rPr lang="en-US" smtClean="0"/>
              <a:t>10</a:t>
            </a:fld>
            <a:endParaRPr lang="en-US"/>
          </a:p>
        </p:txBody>
      </p:sp>
    </p:spTree>
    <p:extLst>
      <p:ext uri="{BB962C8B-B14F-4D97-AF65-F5344CB8AC3E}">
        <p14:creationId xmlns:p14="http://schemas.microsoft.com/office/powerpoint/2010/main" val="949333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b="1" baseline="0" dirty="0"/>
              <a:t>We tilt our airfoil up like this, and it mimics having a larger camber. </a:t>
            </a:r>
          </a:p>
          <a:p>
            <a:pPr marL="0" indent="0">
              <a:buFont typeface="Arial"/>
              <a:buNone/>
            </a:pPr>
            <a:endParaRPr lang="en-US" sz="1200" b="1" baseline="0" dirty="0"/>
          </a:p>
          <a:p>
            <a:pPr marL="0" indent="0">
              <a:buFont typeface="Arial"/>
              <a:buNone/>
            </a:pPr>
            <a:r>
              <a:rPr lang="en-US" sz="1200" b="1" baseline="0" dirty="0"/>
              <a:t>So our relative wind is still from the same angle, just because it is pointed on one direction, </a:t>
            </a:r>
            <a:r>
              <a:rPr lang="en-US" sz="1200" b="1" baseline="0" dirty="0" err="1"/>
              <a:t>doesent</a:t>
            </a:r>
            <a:r>
              <a:rPr lang="en-US" sz="1200" b="1" baseline="0" dirty="0"/>
              <a:t> mean it is going in that direction, its still moving in the same direction, therefore, the relative wind is coming from the same direction. </a:t>
            </a:r>
          </a:p>
          <a:p>
            <a:pPr marL="0" indent="0">
              <a:buFont typeface="Arial"/>
              <a:buNone/>
            </a:pPr>
            <a:endParaRPr lang="en-US" sz="1200" b="1" baseline="0" dirty="0"/>
          </a:p>
          <a:p>
            <a:pPr marL="0" indent="0">
              <a:buFont typeface="Arial"/>
              <a:buNone/>
            </a:pPr>
            <a:r>
              <a:rPr lang="en-US" sz="1200" b="1" baseline="0" dirty="0"/>
              <a:t>Now when we bring in the air, it is going to go up and over a larger, or seemingly larger camber. This forced the air to have to go over a larger obstacle. </a:t>
            </a:r>
          </a:p>
          <a:p>
            <a:pPr marL="0" indent="0">
              <a:buFont typeface="Arial"/>
              <a:buNone/>
            </a:pPr>
            <a:endParaRPr lang="en-US" sz="1200" b="1" baseline="0" dirty="0"/>
          </a:p>
          <a:p>
            <a:pPr marL="0" indent="0">
              <a:buFont typeface="Arial"/>
              <a:buNone/>
            </a:pPr>
            <a:r>
              <a:rPr lang="en-US" sz="1200" b="1" baseline="0" dirty="0"/>
              <a:t>By changing the angle of the airfoil, we can get more lift. </a:t>
            </a:r>
          </a:p>
          <a:p>
            <a:pPr marL="0" indent="0">
              <a:buFont typeface="Arial"/>
              <a:buNone/>
            </a:pPr>
            <a:endParaRPr lang="en-US" sz="1200" b="1" baseline="0" dirty="0"/>
          </a:p>
          <a:p>
            <a:pPr marL="0" indent="0">
              <a:buFont typeface="Arial"/>
              <a:buNone/>
            </a:pPr>
            <a:r>
              <a:rPr lang="en-US" sz="1200" b="1" baseline="0" dirty="0"/>
              <a:t>Now having said this, we have a couple vocabulary terms we need to talk about. </a:t>
            </a:r>
          </a:p>
          <a:p>
            <a:pPr marL="0" indent="0">
              <a:buFont typeface="Arial"/>
              <a:buNone/>
            </a:pPr>
            <a:endParaRPr lang="en-US" sz="1200" b="1" baseline="0" dirty="0"/>
          </a:p>
          <a:p>
            <a:pPr marL="0" indent="0">
              <a:buFont typeface="Arial"/>
              <a:buNone/>
            </a:pPr>
            <a:endParaRPr lang="en-US" sz="900" b="1" baseline="0" dirty="0"/>
          </a:p>
          <a:p>
            <a:pPr marL="0" indent="0">
              <a:buFont typeface="Arial"/>
              <a:buNone/>
            </a:pPr>
            <a:endParaRPr lang="en-US" sz="900" b="1" baseline="0" dirty="0"/>
          </a:p>
          <a:p>
            <a:pPr marL="0" indent="0">
              <a:buFont typeface="Arial"/>
              <a:buNone/>
            </a:pPr>
            <a:endParaRPr lang="en-US" sz="900" b="1" baseline="0" dirty="0"/>
          </a:p>
          <a:p>
            <a:pPr marL="0" indent="0">
              <a:buFont typeface="Arial"/>
              <a:buNone/>
            </a:pPr>
            <a:endParaRPr lang="en-US" sz="900" b="1" baseline="0" dirty="0"/>
          </a:p>
          <a:p>
            <a:pPr marL="0" indent="0">
              <a:buFont typeface="Arial"/>
              <a:buNone/>
            </a:pPr>
            <a:endParaRPr lang="en-US" sz="900" b="1" baseline="0" dirty="0"/>
          </a:p>
          <a:p>
            <a:pPr marL="0" indent="0">
              <a:buFont typeface="Arial"/>
              <a:buNone/>
            </a:pPr>
            <a:endParaRPr lang="en-US" sz="900" b="1" baseline="0" dirty="0"/>
          </a:p>
          <a:p>
            <a:pPr marL="0" indent="0">
              <a:buFont typeface="Arial"/>
              <a:buNone/>
            </a:pPr>
            <a:endParaRPr lang="en-US" sz="900" b="1" dirty="0"/>
          </a:p>
        </p:txBody>
      </p:sp>
      <p:sp>
        <p:nvSpPr>
          <p:cNvPr id="4" name="Slide Number Placeholder 3"/>
          <p:cNvSpPr>
            <a:spLocks noGrp="1"/>
          </p:cNvSpPr>
          <p:nvPr>
            <p:ph type="sldNum" sz="quarter" idx="10"/>
          </p:nvPr>
        </p:nvSpPr>
        <p:spPr/>
        <p:txBody>
          <a:bodyPr/>
          <a:lstStyle/>
          <a:p>
            <a:fld id="{A3021E92-AB3A-274C-A6C4-C777EC489BEC}" type="slidenum">
              <a:rPr lang="en-US" smtClean="0"/>
              <a:t>11</a:t>
            </a:fld>
            <a:endParaRPr lang="en-US"/>
          </a:p>
        </p:txBody>
      </p:sp>
    </p:spTree>
    <p:extLst>
      <p:ext uri="{BB962C8B-B14F-4D97-AF65-F5344CB8AC3E}">
        <p14:creationId xmlns:p14="http://schemas.microsoft.com/office/powerpoint/2010/main" val="949333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First we are going to talk about plane of rotation. </a:t>
            </a:r>
          </a:p>
          <a:p>
            <a:endParaRPr lang="en-US" b="1" baseline="0" dirty="0"/>
          </a:p>
          <a:p>
            <a:r>
              <a:rPr lang="en-US" b="1" baseline="0" dirty="0"/>
              <a:t>Do you remember reading in your book about that?</a:t>
            </a:r>
          </a:p>
          <a:p>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t>Plane of Rotation</a:t>
            </a:r>
            <a:r>
              <a:rPr lang="en-US" sz="1200" b="1" dirty="0"/>
              <a:t>: </a:t>
            </a:r>
            <a:r>
              <a:rPr lang="en-US" sz="1200" dirty="0"/>
              <a:t>The path the rotor blade follows.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t>You can actually see</a:t>
            </a:r>
            <a:r>
              <a:rPr lang="en-US" sz="1200" b="1" baseline="0" dirty="0"/>
              <a:t> the plane of rotation with helicopters, its that imaginary disk you see.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t>Some people call it the tip path plane.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a:p>
          <a:p>
            <a:endParaRPr lang="en-US" b="1" baseline="0" dirty="0"/>
          </a:p>
        </p:txBody>
      </p:sp>
      <p:sp>
        <p:nvSpPr>
          <p:cNvPr id="4" name="Slide Number Placeholder 3"/>
          <p:cNvSpPr>
            <a:spLocks noGrp="1"/>
          </p:cNvSpPr>
          <p:nvPr>
            <p:ph type="sldNum" sz="quarter" idx="10"/>
          </p:nvPr>
        </p:nvSpPr>
        <p:spPr/>
        <p:txBody>
          <a:bodyPr/>
          <a:lstStyle/>
          <a:p>
            <a:fld id="{A3021E92-AB3A-274C-A6C4-C777EC489BEC}" type="slidenum">
              <a:rPr lang="en-US" smtClean="0"/>
              <a:t>12</a:t>
            </a:fld>
            <a:endParaRPr lang="en-US"/>
          </a:p>
        </p:txBody>
      </p:sp>
    </p:spTree>
    <p:extLst>
      <p:ext uri="{BB962C8B-B14F-4D97-AF65-F5344CB8AC3E}">
        <p14:creationId xmlns:p14="http://schemas.microsoft.com/office/powerpoint/2010/main" val="949333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First we are going to talk about plane of rotation. </a:t>
            </a:r>
          </a:p>
          <a:p>
            <a:endParaRPr lang="en-US" b="1" baseline="0" dirty="0"/>
          </a:p>
          <a:p>
            <a:r>
              <a:rPr lang="en-US" b="1" baseline="0" dirty="0"/>
              <a:t>Do you remember reading in your book about that?</a:t>
            </a:r>
          </a:p>
          <a:p>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t>Plane of Rotation</a:t>
            </a:r>
            <a:r>
              <a:rPr lang="en-US" sz="1200" b="1" dirty="0"/>
              <a:t>: </a:t>
            </a:r>
            <a:r>
              <a:rPr lang="en-US" sz="1200" dirty="0"/>
              <a:t>The path the rotor blade follows.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t>You can actually see</a:t>
            </a:r>
            <a:r>
              <a:rPr lang="en-US" sz="1200" b="1" baseline="0" dirty="0"/>
              <a:t> the plane of rotation with helicopters, its that imaginary disk you see.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t>Some people call it the tip path plane.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t>Now I am going to talk about two terms in your reading that might have given you a little grief. </a:t>
            </a:r>
            <a:r>
              <a:rPr lang="en-US" sz="1200" b="1" baseline="0" dirty="0" err="1"/>
              <a:t>Im</a:t>
            </a:r>
            <a:r>
              <a:rPr lang="en-US" sz="1200" b="1" baseline="0" dirty="0"/>
              <a:t> going to talk about pitch angle, and angle of attack.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a:p>
          <a:p>
            <a:endParaRPr lang="en-US" b="1" baseline="0" dirty="0"/>
          </a:p>
        </p:txBody>
      </p:sp>
      <p:sp>
        <p:nvSpPr>
          <p:cNvPr id="4" name="Slide Number Placeholder 3"/>
          <p:cNvSpPr>
            <a:spLocks noGrp="1"/>
          </p:cNvSpPr>
          <p:nvPr>
            <p:ph type="sldNum" sz="quarter" idx="10"/>
          </p:nvPr>
        </p:nvSpPr>
        <p:spPr/>
        <p:txBody>
          <a:bodyPr/>
          <a:lstStyle/>
          <a:p>
            <a:fld id="{A3021E92-AB3A-274C-A6C4-C777EC489BEC}" type="slidenum">
              <a:rPr lang="en-US" smtClean="0"/>
              <a:t>13</a:t>
            </a:fld>
            <a:endParaRPr lang="en-US"/>
          </a:p>
        </p:txBody>
      </p:sp>
    </p:spTree>
    <p:extLst>
      <p:ext uri="{BB962C8B-B14F-4D97-AF65-F5344CB8AC3E}">
        <p14:creationId xmlns:p14="http://schemas.microsoft.com/office/powerpoint/2010/main" val="949333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These two terms are related, but they are not the same thing. </a:t>
            </a:r>
          </a:p>
          <a:p>
            <a:endParaRPr lang="en-US" b="1" baseline="0" dirty="0"/>
          </a:p>
          <a:p>
            <a:r>
              <a:rPr lang="en-US" b="1" baseline="0" dirty="0"/>
              <a:t>Lets take them one at a time. </a:t>
            </a:r>
          </a:p>
          <a:p>
            <a:endParaRPr lang="en-US" b="1" baseline="0" dirty="0"/>
          </a:p>
          <a:p>
            <a:r>
              <a:rPr lang="en-US" b="1" baseline="0" dirty="0"/>
              <a:t>Here is our airfoil, and our airfoil is moving along our plane of rotation. </a:t>
            </a:r>
          </a:p>
          <a:p>
            <a:endParaRPr lang="en-US" b="1" baseline="0" dirty="0"/>
          </a:p>
          <a:p>
            <a:r>
              <a:rPr lang="en-US" b="1" baseline="0" dirty="0"/>
              <a:t>Here is that </a:t>
            </a:r>
            <a:r>
              <a:rPr lang="en-US" b="1" baseline="0" dirty="0" err="1"/>
              <a:t>imaginery</a:t>
            </a:r>
            <a:r>
              <a:rPr lang="en-US" b="1" baseline="0" dirty="0"/>
              <a:t> chord line we talked about. </a:t>
            </a:r>
          </a:p>
          <a:p>
            <a:endParaRPr lang="en-US" b="1" baseline="0" dirty="0"/>
          </a:p>
          <a:p>
            <a:r>
              <a:rPr lang="en-US" b="1" baseline="0" dirty="0"/>
              <a:t>Pitch is just the angle between the plane of rotation. </a:t>
            </a:r>
          </a:p>
          <a:p>
            <a:endParaRPr lang="en-US" b="1" baseline="0" dirty="0"/>
          </a:p>
          <a:p>
            <a:r>
              <a:rPr lang="en-US" b="1" baseline="0" dirty="0"/>
              <a:t>If you were on the plane of rotation, you would be at flat pitch. </a:t>
            </a:r>
          </a:p>
          <a:p>
            <a:endParaRPr lang="en-US" b="1" baseline="0" dirty="0"/>
          </a:p>
          <a:p>
            <a:r>
              <a:rPr lang="en-US" b="1" baseline="0" dirty="0"/>
              <a:t>Then what is angle of attack?</a:t>
            </a:r>
          </a:p>
          <a:p>
            <a:endParaRPr lang="en-US" b="1" baseline="0" dirty="0"/>
          </a:p>
          <a:p>
            <a:endParaRPr lang="en-US" b="1" baseline="0" dirty="0"/>
          </a:p>
          <a:p>
            <a:endParaRPr lang="en-US" b="1" baseline="0" dirty="0"/>
          </a:p>
        </p:txBody>
      </p:sp>
      <p:sp>
        <p:nvSpPr>
          <p:cNvPr id="4" name="Slide Number Placeholder 3"/>
          <p:cNvSpPr>
            <a:spLocks noGrp="1"/>
          </p:cNvSpPr>
          <p:nvPr>
            <p:ph type="sldNum" sz="quarter" idx="10"/>
          </p:nvPr>
        </p:nvSpPr>
        <p:spPr/>
        <p:txBody>
          <a:bodyPr/>
          <a:lstStyle/>
          <a:p>
            <a:fld id="{A3021E92-AB3A-274C-A6C4-C777EC489BEC}" type="slidenum">
              <a:rPr lang="en-US" smtClean="0"/>
              <a:t>14</a:t>
            </a:fld>
            <a:endParaRPr lang="en-US"/>
          </a:p>
        </p:txBody>
      </p:sp>
    </p:spTree>
    <p:extLst>
      <p:ext uri="{BB962C8B-B14F-4D97-AF65-F5344CB8AC3E}">
        <p14:creationId xmlns:p14="http://schemas.microsoft.com/office/powerpoint/2010/main" val="949333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They start out almost identical in their definition.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It starts out the angle between the chord line and blank.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t>Angle of Attack</a:t>
            </a:r>
            <a:r>
              <a:rPr lang="en-US" sz="900" b="1" dirty="0"/>
              <a:t>: </a:t>
            </a:r>
            <a:r>
              <a:rPr lang="en-US" sz="1200" dirty="0"/>
              <a:t>Angle between chord line and relative wind.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t>Its slightly different.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t>Lets say </a:t>
            </a:r>
            <a:r>
              <a:rPr lang="en-US" sz="1200" b="1" dirty="0" err="1"/>
              <a:t>im</a:t>
            </a:r>
            <a:r>
              <a:rPr lang="en-US" sz="1200" b="1" dirty="0"/>
              <a:t> moving perfectly straight and level, my blades</a:t>
            </a:r>
            <a:r>
              <a:rPr lang="en-US" sz="1200" b="1" baseline="0" dirty="0"/>
              <a:t> are spinning along that plane of rotation. And I am moving perfectly level. Which means the relative wind is coming this way.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t>So in this case, the pitch angle and the angle of attack are identical.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t>BUT, what if I was descending? When we descend, in a helicopter, we don</a:t>
            </a:r>
            <a:r>
              <a:rPr lang="fr-FR" sz="1200" b="1" baseline="0" dirty="0"/>
              <a:t>’</a:t>
            </a:r>
            <a:r>
              <a:rPr lang="en-US" sz="1200" b="1" baseline="0" dirty="0"/>
              <a:t>t usually go into a dive. We stay level, and just go down like this.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t>So if I stay level, my plane of rotation is still flat and equal with the ground. But the helicopter is now going that way, which way is the relative wind? Opposite. CUE SECOND REALTIVE WIND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t>Now my angle of attack is bigger, because the relative wind is coming in a different direction.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t>The bigger bite those blades take as they come around, the more lift they produce because the air is going to have to come up and over a much larger.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t>So if I change the pitch, it will change the angle of attack, they are related, but they are not the same.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a:p>
          <a:p>
            <a:endParaRPr lang="en-US" b="1" baseline="0" dirty="0"/>
          </a:p>
        </p:txBody>
      </p:sp>
      <p:sp>
        <p:nvSpPr>
          <p:cNvPr id="4" name="Slide Number Placeholder 3"/>
          <p:cNvSpPr>
            <a:spLocks noGrp="1"/>
          </p:cNvSpPr>
          <p:nvPr>
            <p:ph type="sldNum" sz="quarter" idx="10"/>
          </p:nvPr>
        </p:nvSpPr>
        <p:spPr/>
        <p:txBody>
          <a:bodyPr/>
          <a:lstStyle/>
          <a:p>
            <a:fld id="{A3021E92-AB3A-274C-A6C4-C777EC489BEC}" type="slidenum">
              <a:rPr lang="en-US" smtClean="0"/>
              <a:t>15</a:t>
            </a:fld>
            <a:endParaRPr lang="en-US"/>
          </a:p>
        </p:txBody>
      </p:sp>
    </p:spTree>
    <p:extLst>
      <p:ext uri="{BB962C8B-B14F-4D97-AF65-F5344CB8AC3E}">
        <p14:creationId xmlns:p14="http://schemas.microsoft.com/office/powerpoint/2010/main" val="949333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b="1" dirty="0"/>
              <a:t>SO to gain extra lift, we increase the angle of attack. Simple right? NEXT</a:t>
            </a:r>
          </a:p>
        </p:txBody>
      </p:sp>
      <p:sp>
        <p:nvSpPr>
          <p:cNvPr id="4" name="Slide Number Placeholder 3"/>
          <p:cNvSpPr>
            <a:spLocks noGrp="1"/>
          </p:cNvSpPr>
          <p:nvPr>
            <p:ph type="sldNum" sz="quarter" idx="10"/>
          </p:nvPr>
        </p:nvSpPr>
        <p:spPr/>
        <p:txBody>
          <a:bodyPr/>
          <a:lstStyle/>
          <a:p>
            <a:fld id="{A3021E92-AB3A-274C-A6C4-C777EC489BEC}" type="slidenum">
              <a:rPr lang="en-US" smtClean="0"/>
              <a:t>16</a:t>
            </a:fld>
            <a:endParaRPr lang="en-US"/>
          </a:p>
        </p:txBody>
      </p:sp>
    </p:spTree>
    <p:extLst>
      <p:ext uri="{BB962C8B-B14F-4D97-AF65-F5344CB8AC3E}">
        <p14:creationId xmlns:p14="http://schemas.microsoft.com/office/powerpoint/2010/main" val="949333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b="1" dirty="0"/>
              <a:t>But, can we keep doing this forever? No, the problem is when you</a:t>
            </a:r>
            <a:r>
              <a:rPr lang="en-US" sz="1200" b="1" baseline="0" dirty="0"/>
              <a:t> increase your angle of attack, you are increasing the drag. Because the blades have to push through the air. </a:t>
            </a:r>
          </a:p>
          <a:p>
            <a:pPr marL="0" indent="0">
              <a:buFont typeface="Arial"/>
              <a:buNone/>
            </a:pPr>
            <a:endParaRPr lang="en-US" sz="1200" b="1" baseline="0" dirty="0"/>
          </a:p>
          <a:p>
            <a:pPr marL="0" indent="0">
              <a:buFont typeface="Arial"/>
              <a:buNone/>
            </a:pPr>
            <a:r>
              <a:rPr lang="en-US" sz="1200" b="1" baseline="0" dirty="0"/>
              <a:t>So as you get more lift, you are also getting more drag. </a:t>
            </a:r>
          </a:p>
          <a:p>
            <a:pPr marL="0" indent="0">
              <a:buFont typeface="Arial"/>
              <a:buNone/>
            </a:pPr>
            <a:endParaRPr lang="en-US" sz="1200" b="1" baseline="0" dirty="0"/>
          </a:p>
          <a:p>
            <a:pPr marL="0" indent="0">
              <a:buFont typeface="Arial"/>
              <a:buNone/>
            </a:pPr>
            <a:r>
              <a:rPr lang="en-US" sz="1200" b="1" baseline="0" dirty="0"/>
              <a:t>Lets look at this animation of the air moving over and under the airfoil, the lines represent that nice laminar flow. </a:t>
            </a:r>
          </a:p>
          <a:p>
            <a:pPr marL="0" indent="0">
              <a:buFont typeface="Arial"/>
              <a:buNone/>
            </a:pPr>
            <a:endParaRPr lang="en-US" sz="1200" b="1" baseline="0" dirty="0"/>
          </a:p>
          <a:p>
            <a:pPr marL="0" indent="0">
              <a:buFont typeface="Arial"/>
              <a:buNone/>
            </a:pPr>
            <a:r>
              <a:rPr lang="en-US" sz="1200" b="1" baseline="0" dirty="0"/>
              <a:t>We’ve increased the angle of attack already, so far so good. But if we increase it even more, something starts to happen. </a:t>
            </a:r>
            <a:endParaRPr lang="en-US" sz="1200" b="1" dirty="0"/>
          </a:p>
        </p:txBody>
      </p:sp>
      <p:sp>
        <p:nvSpPr>
          <p:cNvPr id="4" name="Slide Number Placeholder 3"/>
          <p:cNvSpPr>
            <a:spLocks noGrp="1"/>
          </p:cNvSpPr>
          <p:nvPr>
            <p:ph type="sldNum" sz="quarter" idx="10"/>
          </p:nvPr>
        </p:nvSpPr>
        <p:spPr/>
        <p:txBody>
          <a:bodyPr/>
          <a:lstStyle/>
          <a:p>
            <a:fld id="{A3021E92-AB3A-274C-A6C4-C777EC489BEC}" type="slidenum">
              <a:rPr lang="en-US" smtClean="0"/>
              <a:t>17</a:t>
            </a:fld>
            <a:endParaRPr lang="en-US"/>
          </a:p>
        </p:txBody>
      </p:sp>
    </p:spTree>
    <p:extLst>
      <p:ext uri="{BB962C8B-B14F-4D97-AF65-F5344CB8AC3E}">
        <p14:creationId xmlns:p14="http://schemas.microsoft.com/office/powerpoint/2010/main" val="949333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b="1" dirty="0"/>
              <a:t>Look at the trailing edge, when you increase the angle of attack a little too much that laminar flow begins to separate, starting at the trailing edge. We</a:t>
            </a:r>
            <a:r>
              <a:rPr lang="en-US" sz="1200" b="1" baseline="0" dirty="0"/>
              <a:t> don</a:t>
            </a:r>
            <a:r>
              <a:rPr lang="fr-FR" sz="1200" b="1" baseline="0" dirty="0"/>
              <a:t>’</a:t>
            </a:r>
            <a:r>
              <a:rPr lang="en-US" sz="1200" b="1" baseline="0" dirty="0"/>
              <a:t>t want this, we like the smooth, laminar flow. </a:t>
            </a:r>
          </a:p>
          <a:p>
            <a:pPr marL="0" indent="0">
              <a:buFont typeface="Arial"/>
              <a:buNone/>
            </a:pPr>
            <a:endParaRPr lang="en-US" sz="900" b="1" baseline="0" dirty="0"/>
          </a:p>
        </p:txBody>
      </p:sp>
      <p:sp>
        <p:nvSpPr>
          <p:cNvPr id="4" name="Slide Number Placeholder 3"/>
          <p:cNvSpPr>
            <a:spLocks noGrp="1"/>
          </p:cNvSpPr>
          <p:nvPr>
            <p:ph type="sldNum" sz="quarter" idx="10"/>
          </p:nvPr>
        </p:nvSpPr>
        <p:spPr/>
        <p:txBody>
          <a:bodyPr/>
          <a:lstStyle/>
          <a:p>
            <a:fld id="{A3021E92-AB3A-274C-A6C4-C777EC489BEC}" type="slidenum">
              <a:rPr lang="en-US" smtClean="0"/>
              <a:t>18</a:t>
            </a:fld>
            <a:endParaRPr lang="en-US"/>
          </a:p>
        </p:txBody>
      </p:sp>
    </p:spTree>
    <p:extLst>
      <p:ext uri="{BB962C8B-B14F-4D97-AF65-F5344CB8AC3E}">
        <p14:creationId xmlns:p14="http://schemas.microsoft.com/office/powerpoint/2010/main" val="949333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b="1" dirty="0"/>
              <a:t>If we increase it even more, we see that turbulent flow starts</a:t>
            </a:r>
            <a:r>
              <a:rPr lang="en-US" sz="1200" b="1" baseline="0" dirty="0"/>
              <a:t> to spread along the airfoil, reducing the amount of lift it produces even more. </a:t>
            </a:r>
            <a:endParaRPr lang="en-US" sz="1200" b="1" dirty="0"/>
          </a:p>
        </p:txBody>
      </p:sp>
      <p:sp>
        <p:nvSpPr>
          <p:cNvPr id="4" name="Slide Number Placeholder 3"/>
          <p:cNvSpPr>
            <a:spLocks noGrp="1"/>
          </p:cNvSpPr>
          <p:nvPr>
            <p:ph type="sldNum" sz="quarter" idx="10"/>
          </p:nvPr>
        </p:nvSpPr>
        <p:spPr/>
        <p:txBody>
          <a:bodyPr/>
          <a:lstStyle/>
          <a:p>
            <a:fld id="{A3021E92-AB3A-274C-A6C4-C777EC489BEC}" type="slidenum">
              <a:rPr lang="en-US" smtClean="0"/>
              <a:t>19</a:t>
            </a:fld>
            <a:endParaRPr lang="en-US"/>
          </a:p>
        </p:txBody>
      </p:sp>
    </p:spTree>
    <p:extLst>
      <p:ext uri="{BB962C8B-B14F-4D97-AF65-F5344CB8AC3E}">
        <p14:creationId xmlns:p14="http://schemas.microsoft.com/office/powerpoint/2010/main" val="94933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b="0" i="1" dirty="0"/>
              <a:t>Objective: </a:t>
            </a:r>
            <a:r>
              <a:rPr lang="en-US" dirty="0"/>
              <a:t>To instruct the student, through lecture, the fundamentals of how aircraft fly.</a:t>
            </a:r>
            <a:r>
              <a:rPr lang="en-US" baseline="0" dirty="0"/>
              <a:t> </a:t>
            </a:r>
            <a:r>
              <a:rPr lang="en-US" b="1" baseline="0" dirty="0"/>
              <a:t>Not designed to make you an aerospace engineer. Which will make you a better pilot. We can teach a monkey how to push sticks around, but learning the process behind flight will make you a much more competent pilot. </a:t>
            </a:r>
            <a:endParaRPr lang="en-US" b="1" i="1" dirty="0"/>
          </a:p>
          <a:p>
            <a:pPr marL="285750" indent="-285750">
              <a:buFont typeface="Arial"/>
              <a:buChar char="•"/>
            </a:pPr>
            <a:endParaRPr lang="en-US" dirty="0"/>
          </a:p>
          <a:p>
            <a:pPr marL="285750" indent="-285750">
              <a:buFont typeface="Arial"/>
              <a:buChar char="•"/>
            </a:pPr>
            <a:r>
              <a:rPr lang="en-US" b="0" i="1" dirty="0"/>
              <a:t>Motivation</a:t>
            </a:r>
            <a:r>
              <a:rPr lang="en-US" b="1" i="1" dirty="0"/>
              <a:t>: </a:t>
            </a:r>
            <a:r>
              <a:rPr lang="en-US" dirty="0"/>
              <a:t>Knowing how aircraft achieve flight is common knowledge for any pilot, and must be thoroughly</a:t>
            </a:r>
            <a:r>
              <a:rPr lang="en-US" baseline="0" dirty="0"/>
              <a:t> </a:t>
            </a:r>
            <a:r>
              <a:rPr lang="en-US" dirty="0"/>
              <a:t>understood. </a:t>
            </a:r>
            <a:endParaRPr lang="en-US" b="1" i="1" dirty="0"/>
          </a:p>
          <a:p>
            <a:pPr marL="285750" indent="-285750">
              <a:buFont typeface="Arial"/>
              <a:buChar char="•"/>
            </a:pPr>
            <a:endParaRPr lang="en-US" b="1" i="1" dirty="0"/>
          </a:p>
          <a:p>
            <a:pPr marL="285750" indent="-285750">
              <a:buFont typeface="Arial"/>
              <a:buChar char="•"/>
            </a:pPr>
            <a:r>
              <a:rPr lang="en-US" b="0" i="1" dirty="0"/>
              <a:t>Overview: </a:t>
            </a:r>
            <a:r>
              <a:rPr lang="en-US" dirty="0"/>
              <a:t>This lesson will explain: </a:t>
            </a:r>
          </a:p>
          <a:p>
            <a:pPr marL="285750" indent="-285750">
              <a:buFont typeface="Arial"/>
              <a:buChar char="•"/>
            </a:pPr>
            <a:endParaRPr lang="en-US" b="1" i="1" dirty="0"/>
          </a:p>
          <a:p>
            <a:pPr marL="800100" lvl="1" indent="-342900">
              <a:buFont typeface="+mj-lt"/>
              <a:buAutoNum type="alphaLcPeriod"/>
            </a:pPr>
            <a:r>
              <a:rPr lang="en-US" dirty="0"/>
              <a:t>The four forces of flight</a:t>
            </a:r>
          </a:p>
          <a:p>
            <a:pPr marL="800100" lvl="1" indent="-342900">
              <a:buFont typeface="+mj-lt"/>
              <a:buAutoNum type="alphaLcPeriod"/>
            </a:pPr>
            <a:r>
              <a:rPr lang="en-US" dirty="0"/>
              <a:t>Airfoils</a:t>
            </a:r>
          </a:p>
          <a:p>
            <a:pPr marL="800100" lvl="1" indent="-342900">
              <a:buFont typeface="+mj-lt"/>
              <a:buAutoNum type="alphaLcPeriod"/>
            </a:pPr>
            <a:r>
              <a:rPr lang="en-US" dirty="0"/>
              <a:t>Bernoulli's principle</a:t>
            </a:r>
          </a:p>
          <a:p>
            <a:pPr marL="800100" lvl="1" indent="-342900">
              <a:buFont typeface="+mj-lt"/>
              <a:buAutoNum type="alphaLcPeriod"/>
            </a:pPr>
            <a:r>
              <a:rPr lang="en-US" dirty="0"/>
              <a:t>Newton’s 3</a:t>
            </a:r>
            <a:r>
              <a:rPr lang="en-US" baseline="30000" dirty="0"/>
              <a:t>rd</a:t>
            </a:r>
            <a:r>
              <a:rPr lang="en-US" dirty="0"/>
              <a:t> law</a:t>
            </a:r>
          </a:p>
          <a:p>
            <a:pPr marL="800100" lvl="1" indent="-342900">
              <a:buFont typeface="+mj-lt"/>
              <a:buAutoNum type="alphaLcPeriod"/>
            </a:pPr>
            <a:r>
              <a:rPr lang="en-US" dirty="0"/>
              <a:t>Blade stall</a:t>
            </a:r>
          </a:p>
          <a:p>
            <a:pPr marL="800100" lvl="1" indent="-342900">
              <a:buFont typeface="+mj-lt"/>
              <a:buAutoNum type="alphaLcPeriod"/>
            </a:pPr>
            <a:r>
              <a:rPr lang="en-US" dirty="0"/>
              <a:t>The three axes </a:t>
            </a:r>
          </a:p>
          <a:p>
            <a:endParaRPr lang="en-US" baseline="0" dirty="0"/>
          </a:p>
        </p:txBody>
      </p:sp>
      <p:sp>
        <p:nvSpPr>
          <p:cNvPr id="4" name="Slide Number Placeholder 3"/>
          <p:cNvSpPr>
            <a:spLocks noGrp="1"/>
          </p:cNvSpPr>
          <p:nvPr>
            <p:ph type="sldNum" sz="quarter" idx="10"/>
          </p:nvPr>
        </p:nvSpPr>
        <p:spPr/>
        <p:txBody>
          <a:bodyPr/>
          <a:lstStyle/>
          <a:p>
            <a:fld id="{60D86F75-A40E-2148-8148-5406C8B166E0}" type="slidenum">
              <a:rPr lang="en-US" smtClean="0"/>
              <a:t>2</a:t>
            </a:fld>
            <a:endParaRPr lang="en-US"/>
          </a:p>
        </p:txBody>
      </p:sp>
    </p:spTree>
    <p:extLst>
      <p:ext uri="{BB962C8B-B14F-4D97-AF65-F5344CB8AC3E}">
        <p14:creationId xmlns:p14="http://schemas.microsoft.com/office/powerpoint/2010/main" val="1885481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b="1" dirty="0"/>
              <a:t>If we keep</a:t>
            </a:r>
            <a:r>
              <a:rPr lang="en-US" sz="1200" b="1" baseline="0" dirty="0"/>
              <a:t> increasing that angle of attack, there is a point where the laminar flow completely separates from the airfoil, we call this the critical angle of attack. At this point it is not producing lift. Now you fall out of the sky. </a:t>
            </a:r>
          </a:p>
          <a:p>
            <a:pPr marL="0" indent="0">
              <a:buFont typeface="Arial"/>
              <a:buNone/>
            </a:pPr>
            <a:endParaRPr lang="en-US" sz="1200" b="1" baseline="0" dirty="0"/>
          </a:p>
          <a:p>
            <a:pPr marL="0" indent="0">
              <a:buFont typeface="Arial"/>
              <a:buNone/>
            </a:pPr>
            <a:r>
              <a:rPr lang="en-US" sz="1200" b="1" baseline="0" dirty="0"/>
              <a:t>We call this a stall. In aviation a stall means that an airfoil stops producing lift. </a:t>
            </a:r>
          </a:p>
          <a:p>
            <a:pPr marL="0" indent="0">
              <a:buFont typeface="Arial"/>
              <a:buNone/>
            </a:pPr>
            <a:endParaRPr lang="en-US" sz="1200" b="1" baseline="0" dirty="0"/>
          </a:p>
          <a:p>
            <a:pPr marL="0" indent="0">
              <a:buFont typeface="Arial"/>
              <a:buNone/>
            </a:pPr>
            <a:r>
              <a:rPr lang="en-US" sz="1200" b="1" baseline="0" dirty="0"/>
              <a:t>It does not mean that your engine quit. That</a:t>
            </a:r>
            <a:r>
              <a:rPr lang="fr-FR" sz="1200" b="1" baseline="0" dirty="0"/>
              <a:t>’</a:t>
            </a:r>
            <a:r>
              <a:rPr lang="en-US" sz="1200" b="1" baseline="0" dirty="0"/>
              <a:t>s a term we use in the civilian world all the time. “Oh my car stalled” We don</a:t>
            </a:r>
            <a:r>
              <a:rPr lang="fr-FR" sz="1200" b="1" baseline="0" dirty="0"/>
              <a:t>’</a:t>
            </a:r>
            <a:r>
              <a:rPr lang="en-US" sz="1200" b="1" baseline="0" dirty="0"/>
              <a:t>t use stall like that. We only use it when talking about airfoils. We say our engine failed. </a:t>
            </a:r>
            <a:r>
              <a:rPr lang="en-US" sz="1200" b="1" baseline="0" dirty="0" err="1"/>
              <a:t>Fyi</a:t>
            </a:r>
            <a:r>
              <a:rPr lang="en-US" sz="1200" b="1" baseline="0" dirty="0"/>
              <a:t>. </a:t>
            </a:r>
          </a:p>
          <a:p>
            <a:pPr marL="0" indent="0">
              <a:buFont typeface="Arial"/>
              <a:buNone/>
            </a:pPr>
            <a:endParaRPr lang="en-US" sz="1200" b="1" baseline="0" dirty="0"/>
          </a:p>
          <a:p>
            <a:pPr marL="0" indent="0">
              <a:buFont typeface="Arial"/>
              <a:buNone/>
            </a:pPr>
            <a:r>
              <a:rPr lang="en-US" sz="1200" b="1" baseline="0" dirty="0"/>
              <a:t>We need to be using terms correctly when in the aviation environment. </a:t>
            </a:r>
          </a:p>
          <a:p>
            <a:pPr marL="0" indent="0">
              <a:buFont typeface="Arial"/>
              <a:buNone/>
            </a:pPr>
            <a:endParaRPr lang="en-US" sz="1200" b="1" baseline="0" dirty="0"/>
          </a:p>
          <a:p>
            <a:pPr marL="0" indent="0">
              <a:buFont typeface="Arial"/>
              <a:buNone/>
            </a:pPr>
            <a:r>
              <a:rPr lang="en-US" sz="1200" b="1" baseline="0" dirty="0"/>
              <a:t>Yikes, we want nothing to do with that. Don</a:t>
            </a:r>
            <a:r>
              <a:rPr lang="fr-FR" sz="1200" b="1" baseline="0" dirty="0"/>
              <a:t>’</a:t>
            </a:r>
            <a:r>
              <a:rPr lang="en-US" sz="1200" b="1" baseline="0" dirty="0"/>
              <a:t>t do that. </a:t>
            </a:r>
          </a:p>
          <a:p>
            <a:pPr marL="0" indent="0">
              <a:buFont typeface="Arial"/>
              <a:buNone/>
            </a:pPr>
            <a:endParaRPr lang="en-US" sz="1200" b="1" baseline="0" dirty="0"/>
          </a:p>
          <a:p>
            <a:pPr marL="0" indent="0">
              <a:buFont typeface="Arial"/>
              <a:buNone/>
            </a:pPr>
            <a:r>
              <a:rPr lang="en-US" sz="1200" b="1" baseline="0" dirty="0"/>
              <a:t>How many degrees of angle of attack will cause this to happen? That should be simple, how many degrees is that so I don</a:t>
            </a:r>
            <a:r>
              <a:rPr lang="fr-FR" sz="1200" b="1" baseline="0" dirty="0"/>
              <a:t>’</a:t>
            </a:r>
            <a:r>
              <a:rPr lang="en-US" sz="1200" b="1" baseline="0" dirty="0"/>
              <a:t>t do that? I cant tell you many many degrees it is. Oh no. How am I supposed to know </a:t>
            </a:r>
            <a:r>
              <a:rPr lang="en-US" sz="1200" b="1" baseline="0" dirty="0" err="1"/>
              <a:t>whan</a:t>
            </a:r>
            <a:r>
              <a:rPr lang="en-US" sz="1200" b="1" baseline="0" dirty="0"/>
              <a:t> I hit it? It changes according to temperature, air density, the altitude, the speed of the airfoil. There are so many </a:t>
            </a:r>
            <a:r>
              <a:rPr lang="en-US" sz="1200" b="1" baseline="0" dirty="0" err="1"/>
              <a:t>vatialbles</a:t>
            </a:r>
            <a:r>
              <a:rPr lang="en-US" sz="1200" b="1" baseline="0" dirty="0"/>
              <a:t>, its </a:t>
            </a:r>
            <a:r>
              <a:rPr lang="en-US" sz="1200" b="1" baseline="0" dirty="0" err="1"/>
              <a:t>impoossible</a:t>
            </a:r>
            <a:r>
              <a:rPr lang="en-US" sz="1200" b="1" baseline="0" dirty="0"/>
              <a:t> to have one set critical angle of attack. </a:t>
            </a:r>
          </a:p>
          <a:p>
            <a:pPr marL="0" indent="0">
              <a:buFont typeface="Arial"/>
              <a:buNone/>
            </a:pPr>
            <a:endParaRPr lang="en-US" sz="1200" b="1" baseline="0" dirty="0"/>
          </a:p>
          <a:p>
            <a:pPr marL="0" indent="0">
              <a:buFont typeface="Arial"/>
              <a:buNone/>
            </a:pPr>
            <a:r>
              <a:rPr lang="en-US" sz="1200" b="1" baseline="0" dirty="0"/>
              <a:t>This is not meant to be your training on this particular gauge yet, but </a:t>
            </a:r>
            <a:r>
              <a:rPr lang="en-US" sz="1200" b="1" baseline="0" dirty="0" err="1"/>
              <a:t>im</a:t>
            </a:r>
            <a:r>
              <a:rPr lang="en-US" sz="1200" b="1" baseline="0" dirty="0"/>
              <a:t> just going to give you a quick </a:t>
            </a:r>
            <a:r>
              <a:rPr lang="en-US" sz="1200" b="1" baseline="0" dirty="0" err="1"/>
              <a:t>taset</a:t>
            </a:r>
            <a:r>
              <a:rPr lang="en-US" sz="1200" b="1" baseline="0" dirty="0"/>
              <a:t> of </a:t>
            </a:r>
            <a:r>
              <a:rPr lang="en-US" sz="1200" b="1" baseline="0" dirty="0" err="1"/>
              <a:t>whats</a:t>
            </a:r>
            <a:r>
              <a:rPr lang="en-US" sz="1200" b="1" baseline="0" dirty="0"/>
              <a:t> coming up in later classes. </a:t>
            </a:r>
          </a:p>
          <a:p>
            <a:pPr marL="0" indent="0">
              <a:buFont typeface="Arial"/>
              <a:buNone/>
            </a:pPr>
            <a:endParaRPr lang="en-US" sz="1200" b="1" baseline="0" dirty="0"/>
          </a:p>
          <a:p>
            <a:pPr marL="0" indent="0">
              <a:buFont typeface="Arial"/>
              <a:buNone/>
            </a:pPr>
            <a:r>
              <a:rPr lang="en-US" sz="1200" b="1" baseline="0" dirty="0"/>
              <a:t>This is called our manifold pressure gauge. You see the red line. When you raise the collective, It increases the angle of attack on the blades, which makes the engine work harder. That causes that needle to go up, and we expect that. But if you get to a point where it is working so hard, that it hit the red line, you are getting close to that </a:t>
            </a:r>
            <a:r>
              <a:rPr lang="en-US" sz="1200" b="1" baseline="0" dirty="0" err="1"/>
              <a:t>criticcal</a:t>
            </a:r>
            <a:r>
              <a:rPr lang="en-US" sz="1200" b="1" baseline="0" dirty="0"/>
              <a:t> angle of attack. </a:t>
            </a:r>
          </a:p>
          <a:p>
            <a:pPr marL="0" indent="0">
              <a:buFont typeface="Arial"/>
              <a:buNone/>
            </a:pPr>
            <a:endParaRPr lang="en-US" sz="1200" b="1" baseline="0" dirty="0"/>
          </a:p>
          <a:p>
            <a:pPr marL="0" indent="0">
              <a:buFont typeface="Arial"/>
              <a:buNone/>
            </a:pPr>
            <a:r>
              <a:rPr lang="en-US" sz="1200" b="1" baseline="0" dirty="0"/>
              <a:t>You don</a:t>
            </a:r>
            <a:r>
              <a:rPr lang="fr-FR" sz="1200" b="1" baseline="0" dirty="0"/>
              <a:t>’</a:t>
            </a:r>
            <a:r>
              <a:rPr lang="en-US" sz="1200" b="1" baseline="0" dirty="0"/>
              <a:t>t have to know how many degrees it is, and you </a:t>
            </a:r>
            <a:r>
              <a:rPr lang="en-US" sz="1200" b="1" baseline="0" dirty="0" err="1"/>
              <a:t>couldn</a:t>
            </a:r>
            <a:r>
              <a:rPr lang="fr-FR" sz="1200" b="1" baseline="0" dirty="0"/>
              <a:t>’</a:t>
            </a:r>
            <a:r>
              <a:rPr lang="en-US" sz="1200" b="1" baseline="0" dirty="0"/>
              <a:t>t look outside and see. But if you watch this thing, you know as long as you don</a:t>
            </a:r>
            <a:r>
              <a:rPr lang="fr-FR" sz="1200" b="1" baseline="0" dirty="0"/>
              <a:t>’</a:t>
            </a:r>
            <a:r>
              <a:rPr lang="en-US" sz="1200" b="1" baseline="0" dirty="0"/>
              <a:t>t hit that red line, you are good. </a:t>
            </a:r>
          </a:p>
          <a:p>
            <a:pPr marL="0" indent="0">
              <a:buFont typeface="Arial"/>
              <a:buNone/>
            </a:pPr>
            <a:endParaRPr lang="en-US" sz="1200" b="1" baseline="0" dirty="0"/>
          </a:p>
          <a:p>
            <a:pPr marL="0" indent="0">
              <a:buFont typeface="Arial"/>
              <a:buNone/>
            </a:pPr>
            <a:r>
              <a:rPr lang="en-US" sz="1200" b="1" baseline="0" dirty="0"/>
              <a:t>BLACK SCREEN “B”</a:t>
            </a:r>
          </a:p>
          <a:p>
            <a:pPr marL="0" indent="0">
              <a:buFont typeface="Arial"/>
              <a:buNone/>
            </a:pPr>
            <a:endParaRPr lang="en-US" sz="1200" b="1" baseline="0" dirty="0"/>
          </a:p>
          <a:p>
            <a:pPr marL="0" indent="0">
              <a:buFont typeface="Arial"/>
              <a:buNone/>
            </a:pPr>
            <a:r>
              <a:rPr lang="en-US" sz="1200" b="1" dirty="0" err="1"/>
              <a:t>Unfortunatly</a:t>
            </a:r>
            <a:r>
              <a:rPr lang="en-US" sz="1200" b="1" dirty="0"/>
              <a:t>, there are 2 different ways we can stall an airfoil. </a:t>
            </a:r>
          </a:p>
          <a:p>
            <a:pPr marL="0" indent="0">
              <a:buFont typeface="Arial"/>
              <a:buNone/>
            </a:pPr>
            <a:endParaRPr lang="en-US" sz="1200" b="1" dirty="0"/>
          </a:p>
          <a:p>
            <a:pPr marL="0" indent="0">
              <a:buFont typeface="Arial"/>
              <a:buNone/>
            </a:pPr>
            <a:r>
              <a:rPr lang="en-US" sz="1200" b="1" dirty="0"/>
              <a:t>Think back, what were the two things that could increase the lift of an airfoil?</a:t>
            </a:r>
          </a:p>
          <a:p>
            <a:pPr marL="0" indent="0">
              <a:buFont typeface="Arial"/>
              <a:buNone/>
            </a:pPr>
            <a:endParaRPr lang="en-US" sz="1200" b="1" dirty="0"/>
          </a:p>
          <a:p>
            <a:pPr marL="0" indent="0">
              <a:buFont typeface="Arial"/>
              <a:buNone/>
            </a:pPr>
            <a:r>
              <a:rPr lang="en-US" sz="1200" b="1" dirty="0"/>
              <a:t>Increase the speed, increase angle of attack. Those same two things that can cause stalls.</a:t>
            </a:r>
            <a:r>
              <a:rPr lang="en-US" sz="1200" b="1" baseline="0" dirty="0"/>
              <a:t> </a:t>
            </a:r>
          </a:p>
          <a:p>
            <a:pPr marL="0" indent="0">
              <a:buFont typeface="Arial"/>
              <a:buNone/>
            </a:pPr>
            <a:endParaRPr lang="en-US" sz="1200" b="1" baseline="0" dirty="0"/>
          </a:p>
          <a:p>
            <a:pPr marL="0" indent="0">
              <a:buFont typeface="Arial"/>
              <a:buNone/>
            </a:pPr>
            <a:r>
              <a:rPr lang="en-US" sz="1200" b="1" baseline="0" dirty="0"/>
              <a:t>If we increase AOA too much we can stall the airfoil. </a:t>
            </a:r>
          </a:p>
          <a:p>
            <a:pPr marL="0" indent="0">
              <a:buFont typeface="Arial"/>
              <a:buNone/>
            </a:pPr>
            <a:endParaRPr lang="en-US" sz="1200" b="1" baseline="0" dirty="0"/>
          </a:p>
          <a:p>
            <a:pPr marL="0" indent="0">
              <a:buFont typeface="Arial"/>
              <a:buNone/>
            </a:pPr>
            <a:r>
              <a:rPr lang="en-US" sz="1200" b="1" baseline="0" dirty="0"/>
              <a:t>If I go faster and faster, that creates more lift. </a:t>
            </a:r>
          </a:p>
          <a:p>
            <a:pPr marL="0" indent="0">
              <a:buFont typeface="Arial"/>
              <a:buNone/>
            </a:pPr>
            <a:endParaRPr lang="en-US" sz="1200" b="1" baseline="0" dirty="0"/>
          </a:p>
          <a:p>
            <a:pPr marL="0" indent="0">
              <a:buFont typeface="Arial"/>
              <a:buNone/>
            </a:pPr>
            <a:r>
              <a:rPr lang="en-US" sz="1200" b="1" baseline="0" dirty="0"/>
              <a:t>If I go slower, logically that would create what? Less lift. </a:t>
            </a:r>
          </a:p>
          <a:p>
            <a:pPr marL="0" indent="0">
              <a:buFont typeface="Arial"/>
              <a:buNone/>
            </a:pPr>
            <a:endParaRPr lang="en-US" sz="1200" b="1" baseline="0" dirty="0"/>
          </a:p>
          <a:p>
            <a:pPr marL="0" indent="0">
              <a:buFont typeface="Arial"/>
              <a:buNone/>
            </a:pPr>
            <a:r>
              <a:rPr lang="en-US" sz="1200" b="1" baseline="0" dirty="0"/>
              <a:t>It is possible to go so slow, that you are not supporting the weight of the aircraft. </a:t>
            </a:r>
          </a:p>
          <a:p>
            <a:pPr marL="0" indent="0">
              <a:buFont typeface="Arial"/>
              <a:buNone/>
            </a:pPr>
            <a:endParaRPr lang="en-US" sz="1200" b="1" baseline="0" dirty="0"/>
          </a:p>
          <a:p>
            <a:pPr marL="0" indent="0">
              <a:buFont typeface="Arial"/>
              <a:buNone/>
            </a:pPr>
            <a:r>
              <a:rPr lang="en-US" sz="1200" b="1" baseline="0" dirty="0"/>
              <a:t>Its not that you are not creating lift, its that you are not making enough lift. </a:t>
            </a:r>
          </a:p>
          <a:p>
            <a:pPr marL="0" indent="0">
              <a:buFont typeface="Arial"/>
              <a:buNone/>
            </a:pPr>
            <a:endParaRPr lang="en-US" sz="1200" b="1" baseline="0" dirty="0"/>
          </a:p>
          <a:p>
            <a:pPr marL="0" indent="0">
              <a:buFont typeface="Arial"/>
              <a:buNone/>
            </a:pPr>
            <a:r>
              <a:rPr lang="en-US" sz="1200" b="1" baseline="0" dirty="0"/>
              <a:t>USE DESK</a:t>
            </a:r>
          </a:p>
          <a:p>
            <a:pPr marL="0" indent="0">
              <a:buFont typeface="Arial"/>
              <a:buNone/>
            </a:pPr>
            <a:endParaRPr lang="en-US" sz="1200" b="1" baseline="0" dirty="0"/>
          </a:p>
          <a:p>
            <a:pPr marL="0" indent="0">
              <a:buFont typeface="Arial"/>
              <a:buNone/>
            </a:pPr>
            <a:r>
              <a:rPr lang="en-US" sz="1200" b="1" baseline="0" dirty="0" err="1"/>
              <a:t>Im</a:t>
            </a:r>
            <a:r>
              <a:rPr lang="en-US" sz="1200" b="1" baseline="0" dirty="0"/>
              <a:t> applying lift to this table, but not enough, the desk is not impressed by mu lifting. I just doubled it. Still not moving. </a:t>
            </a:r>
          </a:p>
          <a:p>
            <a:pPr marL="0" indent="0">
              <a:buFont typeface="Arial"/>
              <a:buNone/>
            </a:pPr>
            <a:endParaRPr lang="en-US" sz="1200" b="1" baseline="0" dirty="0"/>
          </a:p>
          <a:p>
            <a:pPr marL="0" indent="0">
              <a:buFont typeface="Arial"/>
              <a:buNone/>
            </a:pPr>
            <a:r>
              <a:rPr lang="en-US" sz="1200" b="1" baseline="0" dirty="0"/>
              <a:t>Until </a:t>
            </a:r>
            <a:r>
              <a:rPr lang="en-US" sz="1200" b="1" baseline="0" dirty="0" err="1"/>
              <a:t>eentually</a:t>
            </a:r>
            <a:r>
              <a:rPr lang="en-US" sz="1200" b="1" baseline="0" dirty="0"/>
              <a:t>, I produce enough lift to lift the table. But I had to up the ante a bit </a:t>
            </a:r>
          </a:p>
          <a:p>
            <a:pPr marL="0" indent="0">
              <a:buFont typeface="Arial"/>
              <a:buNone/>
            </a:pPr>
            <a:endParaRPr lang="en-US" sz="1200" b="1" baseline="0" dirty="0"/>
          </a:p>
          <a:p>
            <a:pPr marL="0" indent="0">
              <a:buFont typeface="Arial"/>
              <a:buNone/>
            </a:pPr>
            <a:r>
              <a:rPr lang="en-US" sz="1200" b="1" baseline="0" dirty="0"/>
              <a:t>Its possible for airfoils to create lift, but not enough lift. </a:t>
            </a:r>
          </a:p>
          <a:p>
            <a:pPr marL="0" indent="0">
              <a:buFont typeface="Arial"/>
              <a:buNone/>
            </a:pPr>
            <a:endParaRPr lang="en-US" sz="1200" b="1" baseline="0" dirty="0"/>
          </a:p>
          <a:p>
            <a:pPr marL="0" indent="0">
              <a:buFont typeface="Arial"/>
              <a:buNone/>
            </a:pPr>
            <a:r>
              <a:rPr lang="en-US" sz="1200" b="1" baseline="0" dirty="0"/>
              <a:t>I </a:t>
            </a:r>
            <a:r>
              <a:rPr lang="en-US" sz="1200" b="1" baseline="0" dirty="0" err="1"/>
              <a:t>garuntee</a:t>
            </a:r>
            <a:r>
              <a:rPr lang="en-US" sz="1200" b="1" baseline="0" dirty="0"/>
              <a:t> you if you put a 747 wing in a wind tunnel, and blew 5 mph of wind over it and put some meters on it, its creating lift, but not very much. </a:t>
            </a:r>
          </a:p>
          <a:p>
            <a:pPr marL="0" indent="0">
              <a:buFont typeface="Arial"/>
              <a:buNone/>
            </a:pPr>
            <a:endParaRPr lang="en-US" sz="1200" b="1" baseline="0" dirty="0"/>
          </a:p>
          <a:p>
            <a:pPr marL="0" indent="0">
              <a:buFont typeface="Arial"/>
              <a:buNone/>
            </a:pPr>
            <a:r>
              <a:rPr lang="en-US" sz="1200" b="1" baseline="0" dirty="0"/>
              <a:t>This is why what airplanes have what is called a stall speed. It</a:t>
            </a:r>
            <a:r>
              <a:rPr lang="fr-FR" sz="1200" b="1" baseline="0" dirty="0"/>
              <a:t>’</a:t>
            </a:r>
            <a:r>
              <a:rPr lang="en-US" sz="1200" b="1" baseline="0" dirty="0"/>
              <a:t>s the speed where they will fall out of the sky. Its different for each airplane. </a:t>
            </a:r>
          </a:p>
          <a:p>
            <a:pPr marL="0" indent="0">
              <a:buFont typeface="Arial"/>
              <a:buNone/>
            </a:pPr>
            <a:endParaRPr lang="en-US" sz="1200" b="1" baseline="0" dirty="0"/>
          </a:p>
          <a:p>
            <a:pPr marL="0" indent="0">
              <a:buFont typeface="Arial"/>
              <a:buNone/>
            </a:pPr>
            <a:r>
              <a:rPr lang="en-US" sz="1200" b="1" baseline="0" dirty="0"/>
              <a:t>For helicopters. Can we stall our airfoils&gt; Yes. If I raise that </a:t>
            </a:r>
            <a:r>
              <a:rPr lang="en-US" sz="1200" b="1" baseline="0" dirty="0" err="1"/>
              <a:t>colelctive</a:t>
            </a:r>
            <a:r>
              <a:rPr lang="en-US" sz="1200" b="1" baseline="0" dirty="0"/>
              <a:t> too much, we can exceed that critical angle of attack, and boom, blades are stalled. </a:t>
            </a:r>
          </a:p>
          <a:p>
            <a:pPr marL="0" indent="0">
              <a:buFont typeface="Arial"/>
              <a:buNone/>
            </a:pPr>
            <a:endParaRPr lang="en-US" sz="1200" b="1" baseline="0" dirty="0"/>
          </a:p>
          <a:p>
            <a:pPr marL="0" indent="0">
              <a:buFont typeface="Arial"/>
              <a:buNone/>
            </a:pPr>
            <a:r>
              <a:rPr lang="en-US" sz="1200" b="1" baseline="0" dirty="0"/>
              <a:t>But I see helicopters come to a hover, why are they not stalling their airfoils. Because their blades are still spinning. Just because this thing is at zero, </a:t>
            </a:r>
            <a:r>
              <a:rPr lang="en-US" sz="1200" b="1" baseline="0" dirty="0" err="1"/>
              <a:t>doesent</a:t>
            </a:r>
            <a:r>
              <a:rPr lang="en-US" sz="1200" b="1" baseline="0" dirty="0"/>
              <a:t> mean this thing is. This thing is still going 400 MPH.  That</a:t>
            </a:r>
            <a:r>
              <a:rPr lang="fr-FR" sz="1200" b="1" baseline="0" dirty="0"/>
              <a:t>’</a:t>
            </a:r>
            <a:r>
              <a:rPr lang="en-US" sz="1200" b="1" baseline="0" dirty="0"/>
              <a:t>s what makes us different than airplanes. </a:t>
            </a:r>
          </a:p>
          <a:p>
            <a:pPr marL="0" indent="0">
              <a:buFont typeface="Arial"/>
              <a:buNone/>
            </a:pPr>
            <a:endParaRPr lang="en-US" sz="1200" b="1" baseline="0" dirty="0"/>
          </a:p>
          <a:p>
            <a:pPr marL="0" indent="0">
              <a:buFont typeface="Arial"/>
              <a:buNone/>
            </a:pPr>
            <a:r>
              <a:rPr lang="en-US" sz="1200" b="1" baseline="0" dirty="0"/>
              <a:t>Now that </a:t>
            </a:r>
            <a:r>
              <a:rPr lang="en-US" sz="1200" b="1" baseline="0" dirty="0" err="1"/>
              <a:t>doesent</a:t>
            </a:r>
            <a:r>
              <a:rPr lang="en-US" sz="1200" b="1" baseline="0" dirty="0"/>
              <a:t> mean we cant stall our airfoils de to speed. If we start to lose RPM, the blades slow down, and we fall out of the sky. We are still subject to the same thing as airplanes, just in a different way. </a:t>
            </a:r>
            <a:endParaRPr lang="en-US" sz="1200" b="1" dirty="0"/>
          </a:p>
        </p:txBody>
      </p:sp>
      <p:sp>
        <p:nvSpPr>
          <p:cNvPr id="4" name="Slide Number Placeholder 3"/>
          <p:cNvSpPr>
            <a:spLocks noGrp="1"/>
          </p:cNvSpPr>
          <p:nvPr>
            <p:ph type="sldNum" sz="quarter" idx="10"/>
          </p:nvPr>
        </p:nvSpPr>
        <p:spPr/>
        <p:txBody>
          <a:bodyPr/>
          <a:lstStyle/>
          <a:p>
            <a:fld id="{A3021E92-AB3A-274C-A6C4-C777EC489BEC}" type="slidenum">
              <a:rPr lang="en-US" smtClean="0"/>
              <a:t>20</a:t>
            </a:fld>
            <a:endParaRPr lang="en-US"/>
          </a:p>
        </p:txBody>
      </p:sp>
    </p:spTree>
    <p:extLst>
      <p:ext uri="{BB962C8B-B14F-4D97-AF65-F5344CB8AC3E}">
        <p14:creationId xmlns:p14="http://schemas.microsoft.com/office/powerpoint/2010/main" val="949333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We said that about 90% of our lift comes from the </a:t>
            </a:r>
            <a:r>
              <a:rPr lang="en-US" b="1" baseline="0" dirty="0" err="1"/>
              <a:t>bernoulli</a:t>
            </a:r>
            <a:r>
              <a:rPr lang="en-US" b="1" baseline="0" dirty="0"/>
              <a:t> effect we just described. Well, by my math that leaves about 10% unaccounted for. </a:t>
            </a:r>
          </a:p>
          <a:p>
            <a:endParaRPr lang="en-US" b="1" baseline="0" dirty="0"/>
          </a:p>
          <a:p>
            <a:r>
              <a:rPr lang="en-US" b="1" baseline="0" dirty="0"/>
              <a:t>Where does the other 10% come from? It comes from </a:t>
            </a:r>
            <a:r>
              <a:rPr lang="en-US" b="1" baseline="0" dirty="0" err="1"/>
              <a:t>Newtons</a:t>
            </a:r>
            <a:r>
              <a:rPr lang="en-US" b="1" baseline="0" dirty="0"/>
              <a:t> Third Law. </a:t>
            </a:r>
          </a:p>
          <a:p>
            <a:endParaRPr lang="en-US" b="1" baseline="0" dirty="0"/>
          </a:p>
          <a:p>
            <a:r>
              <a:rPr lang="en-US" b="1" baseline="0" dirty="0"/>
              <a:t>We have all heard of </a:t>
            </a:r>
            <a:r>
              <a:rPr lang="en-US" b="1" baseline="0" dirty="0" err="1"/>
              <a:t>issac</a:t>
            </a:r>
            <a:r>
              <a:rPr lang="en-US" b="1" baseline="0" dirty="0"/>
              <a:t> Newton, do you know what his third law was? </a:t>
            </a:r>
          </a:p>
          <a:p>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t>Newton’s Third Law: </a:t>
            </a:r>
            <a:r>
              <a:rPr lang="en-US" sz="1200" dirty="0"/>
              <a:t>“For every action, there is an equal and opposite reaction.”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t>The second law</a:t>
            </a:r>
            <a:r>
              <a:rPr lang="en-US" sz="1200" b="1" baseline="0" dirty="0"/>
              <a:t> is the relationship between an objects mass, and acceleration, and the first is an object in motion tends to stay in motion unless acted upon.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t>The relative wind is coming from this direction, and some of the air is deflected off the bottom of this airfoil.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t>This one is much easier to wrap our heads around.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t>Air comes in and ricochets off the bottom. The equal and opposite reaction is an upward force.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t>That</a:t>
            </a:r>
            <a:r>
              <a:rPr lang="fr-FR" sz="1200" b="1" baseline="0" dirty="0"/>
              <a:t>’</a:t>
            </a:r>
            <a:r>
              <a:rPr lang="en-US" sz="1200" b="1" baseline="0" dirty="0"/>
              <a:t>s the hand out the window thing.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a:p>
          <a:p>
            <a:endParaRPr lang="en-US" b="1" baseline="0" dirty="0"/>
          </a:p>
        </p:txBody>
      </p:sp>
      <p:sp>
        <p:nvSpPr>
          <p:cNvPr id="4" name="Slide Number Placeholder 3"/>
          <p:cNvSpPr>
            <a:spLocks noGrp="1"/>
          </p:cNvSpPr>
          <p:nvPr>
            <p:ph type="sldNum" sz="quarter" idx="10"/>
          </p:nvPr>
        </p:nvSpPr>
        <p:spPr/>
        <p:txBody>
          <a:bodyPr/>
          <a:lstStyle/>
          <a:p>
            <a:fld id="{A3021E92-AB3A-274C-A6C4-C777EC489BEC}" type="slidenum">
              <a:rPr lang="en-US" smtClean="0"/>
              <a:t>21</a:t>
            </a:fld>
            <a:endParaRPr lang="en-US"/>
          </a:p>
        </p:txBody>
      </p:sp>
    </p:spTree>
    <p:extLst>
      <p:ext uri="{BB962C8B-B14F-4D97-AF65-F5344CB8AC3E}">
        <p14:creationId xmlns:p14="http://schemas.microsoft.com/office/powerpoint/2010/main" val="949333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Up until now, I have been using a very specific type of airfoil for all of my examples. </a:t>
            </a:r>
          </a:p>
          <a:p>
            <a:endParaRPr lang="en-US" b="1" baseline="0" dirty="0"/>
          </a:p>
          <a:p>
            <a:r>
              <a:rPr lang="en-US" b="1" baseline="0" dirty="0"/>
              <a:t>It had more camber on the top, and less camber underneath, and I use this for ease of instruction, but we kind of need to back up now. </a:t>
            </a:r>
          </a:p>
          <a:p>
            <a:endParaRPr lang="en-US" b="1" baseline="0" dirty="0"/>
          </a:p>
          <a:p>
            <a:r>
              <a:rPr lang="en-US" b="1" baseline="0" dirty="0"/>
              <a:t>I need to tell you there is two different types of airfoils. </a:t>
            </a:r>
          </a:p>
          <a:p>
            <a:endParaRPr lang="en-US" b="1" baseline="0" dirty="0"/>
          </a:p>
          <a:p>
            <a:r>
              <a:rPr lang="en-US" b="1" baseline="0" dirty="0"/>
              <a:t>There are symmetrical airfoils, and asymmetrical airfoils. </a:t>
            </a:r>
          </a:p>
          <a:p>
            <a:endParaRPr lang="en-US" b="1" baseline="0" dirty="0"/>
          </a:p>
          <a:p>
            <a:r>
              <a:rPr lang="en-US" b="1" baseline="0" dirty="0"/>
              <a:t>So we know that symmetrical means its equal on either side, right?</a:t>
            </a:r>
          </a:p>
          <a:p>
            <a:endParaRPr lang="en-US" b="1" baseline="0" dirty="0"/>
          </a:p>
          <a:p>
            <a:r>
              <a:rPr lang="en-US" b="1" baseline="0" dirty="0"/>
              <a:t>Lets look at what the textbook says. </a:t>
            </a:r>
          </a:p>
          <a:p>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t>Symmetrical Airfoils: </a:t>
            </a:r>
            <a:r>
              <a:rPr lang="en-US" sz="1200" dirty="0"/>
              <a:t>Have the same camber on both the upper and lower surfaces. Symmetrical airfoils tend to be very stable and generally have better lifting capability. </a:t>
            </a:r>
          </a:p>
          <a:p>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t>Asymmetrical Airfoils: </a:t>
            </a:r>
            <a:r>
              <a:rPr lang="en-US" sz="1200" dirty="0"/>
              <a:t>Do not have the same camber on the upper and lower surfaces. These airfoils are generally less stable than symmetrical airfoils but are better suited for higher speeds.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t>What? That</a:t>
            </a:r>
            <a:r>
              <a:rPr lang="fr-FR" sz="1200" b="1" dirty="0"/>
              <a:t>’</a:t>
            </a:r>
            <a:r>
              <a:rPr lang="en-US" sz="1200" b="1" dirty="0"/>
              <a:t>s weird. Everything you just taught me says that a </a:t>
            </a:r>
            <a:r>
              <a:rPr lang="en-US" sz="1200" b="1" dirty="0" err="1"/>
              <a:t>symertrical</a:t>
            </a:r>
            <a:r>
              <a:rPr lang="en-US" sz="1200" b="1" baseline="0" dirty="0"/>
              <a:t> airfoil cant fly.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t>Here is a </a:t>
            </a:r>
            <a:r>
              <a:rPr lang="en-US" sz="1200" b="1" baseline="0" dirty="0" err="1"/>
              <a:t>symetrical</a:t>
            </a:r>
            <a:r>
              <a:rPr lang="en-US" sz="1200" b="1" baseline="0" dirty="0"/>
              <a:t> airfoil. </a:t>
            </a:r>
            <a:endParaRPr lang="en-US" sz="1200" b="1" dirty="0"/>
          </a:p>
          <a:p>
            <a:endParaRPr lang="en-US" b="1" baseline="0" dirty="0"/>
          </a:p>
        </p:txBody>
      </p:sp>
      <p:sp>
        <p:nvSpPr>
          <p:cNvPr id="4" name="Slide Number Placeholder 3"/>
          <p:cNvSpPr>
            <a:spLocks noGrp="1"/>
          </p:cNvSpPr>
          <p:nvPr>
            <p:ph type="sldNum" sz="quarter" idx="10"/>
          </p:nvPr>
        </p:nvSpPr>
        <p:spPr/>
        <p:txBody>
          <a:bodyPr/>
          <a:lstStyle/>
          <a:p>
            <a:fld id="{A3021E92-AB3A-274C-A6C4-C777EC489BEC}" type="slidenum">
              <a:rPr lang="en-US" smtClean="0"/>
              <a:t>22</a:t>
            </a:fld>
            <a:endParaRPr lang="en-US"/>
          </a:p>
        </p:txBody>
      </p:sp>
    </p:spTree>
    <p:extLst>
      <p:ext uri="{BB962C8B-B14F-4D97-AF65-F5344CB8AC3E}">
        <p14:creationId xmlns:p14="http://schemas.microsoft.com/office/powerpoint/2010/main" val="949333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Up until now, I have been using a very specific type of airfoil for all of my examples. </a:t>
            </a:r>
          </a:p>
          <a:p>
            <a:endParaRPr lang="en-US" b="1" baseline="0" dirty="0"/>
          </a:p>
          <a:p>
            <a:r>
              <a:rPr lang="en-US" b="1" baseline="0" dirty="0"/>
              <a:t>It had more camber on the top, and less camber underneath, and I use this for ease of instruction, but we kind of need to back up now. </a:t>
            </a:r>
          </a:p>
          <a:p>
            <a:endParaRPr lang="en-US" b="1" baseline="0" dirty="0"/>
          </a:p>
          <a:p>
            <a:r>
              <a:rPr lang="en-US" b="1" baseline="0" dirty="0"/>
              <a:t>I need to tell you there is two different types of airfoils. </a:t>
            </a:r>
          </a:p>
          <a:p>
            <a:endParaRPr lang="en-US" b="1" baseline="0" dirty="0"/>
          </a:p>
          <a:p>
            <a:r>
              <a:rPr lang="en-US" b="1" baseline="0" dirty="0"/>
              <a:t>There are symmetrical airfoils, and asymmetrical airfoils. </a:t>
            </a:r>
          </a:p>
          <a:p>
            <a:endParaRPr lang="en-US" b="1" baseline="0" dirty="0"/>
          </a:p>
          <a:p>
            <a:r>
              <a:rPr lang="en-US" b="1" baseline="0" dirty="0"/>
              <a:t>So we know that </a:t>
            </a:r>
            <a:r>
              <a:rPr lang="en-US" b="1" baseline="0" dirty="0" err="1"/>
              <a:t>symetrical</a:t>
            </a:r>
            <a:r>
              <a:rPr lang="en-US" b="1" baseline="0" dirty="0"/>
              <a:t> means its equal on either side, right?</a:t>
            </a:r>
          </a:p>
          <a:p>
            <a:endParaRPr lang="en-US" b="1" baseline="0" dirty="0"/>
          </a:p>
          <a:p>
            <a:r>
              <a:rPr lang="en-US" b="1" baseline="0" dirty="0"/>
              <a:t>Lets look at what the textbook says. </a:t>
            </a:r>
          </a:p>
          <a:p>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t>Symmetrical Airfoils: </a:t>
            </a:r>
            <a:r>
              <a:rPr lang="en-US" sz="1200" dirty="0"/>
              <a:t>Have the same camber on both the upper and lower surfaces. Symmetrical airfoils tend to be very stable and generally have better lifting capability. </a:t>
            </a:r>
          </a:p>
          <a:p>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t>Asymmetrical Airfoils: </a:t>
            </a:r>
            <a:r>
              <a:rPr lang="en-US" sz="1200" dirty="0"/>
              <a:t>Do not have the same camber on the upper and lower surfaces. These airfoils are generally less stable than symmetrical airfoils but are better suited for higher speeds.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t>What? That</a:t>
            </a:r>
            <a:r>
              <a:rPr lang="fr-FR" sz="1200" b="1" dirty="0"/>
              <a:t>’</a:t>
            </a:r>
            <a:r>
              <a:rPr lang="en-US" sz="1200" b="1" dirty="0"/>
              <a:t>s weird. Everything you just taught me says that a </a:t>
            </a:r>
            <a:r>
              <a:rPr lang="en-US" sz="1200" b="1" dirty="0" err="1"/>
              <a:t>symertrical</a:t>
            </a:r>
            <a:r>
              <a:rPr lang="en-US" sz="1200" b="1" baseline="0" dirty="0"/>
              <a:t> airfoil cant fly.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t>Here is a </a:t>
            </a:r>
            <a:r>
              <a:rPr lang="en-US" sz="1200" b="1" baseline="0" dirty="0" err="1"/>
              <a:t>symetrical</a:t>
            </a:r>
            <a:r>
              <a:rPr lang="en-US" sz="1200" b="1" baseline="0" dirty="0"/>
              <a:t> airfoil.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t>Well that s weird, the air is speeding up, but its speeding up on both sides! That</a:t>
            </a:r>
            <a:r>
              <a:rPr lang="fr-FR" sz="1200" b="1" baseline="0" dirty="0"/>
              <a:t>’</a:t>
            </a:r>
            <a:r>
              <a:rPr lang="en-US" sz="1200" b="1" baseline="0" dirty="0"/>
              <a:t>s weird.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Airplane wings are always asymmetrical airfoils, helicopter main rotors are usually symmetrical.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Helicopters have to have a neutral point.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We don</a:t>
            </a:r>
            <a:r>
              <a:rPr lang="fr-FR" b="1" baseline="0" dirty="0"/>
              <a:t>’</a:t>
            </a:r>
            <a:r>
              <a:rPr lang="en-US" b="1" baseline="0" dirty="0"/>
              <a:t>t speed them up and slow them down to go up and down.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We can be on the ground and not produce any lift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If we had asymmetrical airfoils, we would take off when we started the engine.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t>Speed</a:t>
            </a:r>
            <a:r>
              <a:rPr lang="en-US" sz="1200" b="1" baseline="0" dirty="0"/>
              <a:t> it up slow it down, zero pitch,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t>So we change its angle of attack. Remember what we are doing when we change the angle of attack, we are exaggerating one of the cambers. We </a:t>
            </a:r>
            <a:r>
              <a:rPr lang="en-US" sz="1200" b="1" baseline="0" dirty="0" err="1"/>
              <a:t>arent</a:t>
            </a:r>
            <a:r>
              <a:rPr lang="en-US" sz="1200" b="1" baseline="0" dirty="0"/>
              <a:t> really changing the camber, we are exaggerating it. The relative wind recognizes it as a larger obstacle, even though we </a:t>
            </a:r>
            <a:r>
              <a:rPr lang="en-US" sz="1200" b="1" baseline="0" dirty="0" err="1"/>
              <a:t>havent</a:t>
            </a:r>
            <a:r>
              <a:rPr lang="en-US" sz="1200" b="1" baseline="0" dirty="0"/>
              <a:t> changed the object. NEXT SLIDE</a:t>
            </a:r>
            <a:endParaRPr lang="en-US" sz="1200" b="1" dirty="0"/>
          </a:p>
          <a:p>
            <a:endParaRPr lang="en-US" b="1" baseline="0" dirty="0"/>
          </a:p>
        </p:txBody>
      </p:sp>
      <p:sp>
        <p:nvSpPr>
          <p:cNvPr id="4" name="Slide Number Placeholder 3"/>
          <p:cNvSpPr>
            <a:spLocks noGrp="1"/>
          </p:cNvSpPr>
          <p:nvPr>
            <p:ph type="sldNum" sz="quarter" idx="10"/>
          </p:nvPr>
        </p:nvSpPr>
        <p:spPr/>
        <p:txBody>
          <a:bodyPr/>
          <a:lstStyle/>
          <a:p>
            <a:fld id="{A3021E92-AB3A-274C-A6C4-C777EC489BEC}" type="slidenum">
              <a:rPr lang="en-US" smtClean="0"/>
              <a:t>23</a:t>
            </a:fld>
            <a:endParaRPr lang="en-US"/>
          </a:p>
        </p:txBody>
      </p:sp>
    </p:spTree>
    <p:extLst>
      <p:ext uri="{BB962C8B-B14F-4D97-AF65-F5344CB8AC3E}">
        <p14:creationId xmlns:p14="http://schemas.microsoft.com/office/powerpoint/2010/main" val="949333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So see what happens when we change the angle of attack.</a:t>
            </a:r>
          </a:p>
          <a:p>
            <a:endParaRPr lang="en-US" b="1" baseline="0" dirty="0"/>
          </a:p>
          <a:p>
            <a:r>
              <a:rPr lang="en-US" b="1" baseline="0" dirty="0"/>
              <a:t>So a </a:t>
            </a:r>
            <a:r>
              <a:rPr lang="en-US" b="1" baseline="0" dirty="0" err="1"/>
              <a:t>symetrical</a:t>
            </a:r>
            <a:r>
              <a:rPr lang="en-US" b="1" baseline="0" dirty="0"/>
              <a:t> airfoil at zero pitch produces no lift, which is perfectly suited for helicopter main rotor. </a:t>
            </a:r>
          </a:p>
          <a:p>
            <a:endParaRPr lang="en-US" b="1" baseline="0" dirty="0"/>
          </a:p>
          <a:p>
            <a:r>
              <a:rPr lang="en-US" b="1" baseline="0" dirty="0"/>
              <a:t>I could think of a way we could have a helicopter main rotor, with an asymmetrical airfoil. </a:t>
            </a:r>
          </a:p>
          <a:p>
            <a:endParaRPr lang="en-US" b="1" baseline="0" dirty="0"/>
          </a:p>
          <a:p>
            <a:r>
              <a:rPr lang="en-US" b="1" baseline="0" dirty="0"/>
              <a:t>Negative pitch. </a:t>
            </a:r>
          </a:p>
          <a:p>
            <a:endParaRPr lang="en-US" b="1" baseline="0" dirty="0"/>
          </a:p>
          <a:p>
            <a:r>
              <a:rPr lang="en-US" b="1" baseline="0" dirty="0"/>
              <a:t>Notice I said main rotor has </a:t>
            </a:r>
            <a:r>
              <a:rPr lang="en-US" b="1" baseline="0" dirty="0" err="1"/>
              <a:t>symetrical</a:t>
            </a:r>
            <a:r>
              <a:rPr lang="en-US" b="1" baseline="0" dirty="0"/>
              <a:t>. </a:t>
            </a:r>
          </a:p>
          <a:p>
            <a:endParaRPr lang="en-US" b="1" baseline="0" dirty="0"/>
          </a:p>
          <a:p>
            <a:r>
              <a:rPr lang="en-US" b="1" baseline="0" dirty="0"/>
              <a:t>Tail rotor has asymmetrical. Because when we turn that engine on, we want out tail rotor to be producing anti torque immediately. We may not be producing lift, but we are producing torque. </a:t>
            </a:r>
          </a:p>
          <a:p>
            <a:endParaRPr lang="en-US" b="1" baseline="0" dirty="0"/>
          </a:p>
          <a:p>
            <a:r>
              <a:rPr lang="en-US" b="1" baseline="0" dirty="0" err="1"/>
              <a:t>Im</a:t>
            </a:r>
            <a:r>
              <a:rPr lang="en-US" b="1" baseline="0" dirty="0"/>
              <a:t> done talking about lift. NEXT SLIDE</a:t>
            </a:r>
          </a:p>
        </p:txBody>
      </p:sp>
      <p:sp>
        <p:nvSpPr>
          <p:cNvPr id="4" name="Slide Number Placeholder 3"/>
          <p:cNvSpPr>
            <a:spLocks noGrp="1"/>
          </p:cNvSpPr>
          <p:nvPr>
            <p:ph type="sldNum" sz="quarter" idx="10"/>
          </p:nvPr>
        </p:nvSpPr>
        <p:spPr/>
        <p:txBody>
          <a:bodyPr/>
          <a:lstStyle/>
          <a:p>
            <a:fld id="{A3021E92-AB3A-274C-A6C4-C777EC489BEC}" type="slidenum">
              <a:rPr lang="en-US" smtClean="0"/>
              <a:t>24</a:t>
            </a:fld>
            <a:endParaRPr lang="en-US"/>
          </a:p>
        </p:txBody>
      </p:sp>
    </p:spTree>
    <p:extLst>
      <p:ext uri="{BB962C8B-B14F-4D97-AF65-F5344CB8AC3E}">
        <p14:creationId xmlns:p14="http://schemas.microsoft.com/office/powerpoint/2010/main" val="949333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Although I do want to follow up and spend the last couple of minutes talking about drag. </a:t>
            </a:r>
          </a:p>
          <a:p>
            <a:endParaRPr lang="en-US" b="1" baseline="0" dirty="0"/>
          </a:p>
          <a:p>
            <a:r>
              <a:rPr lang="en-US" b="1" baseline="0" dirty="0"/>
              <a:t>There are three primary categories of drag out there. </a:t>
            </a:r>
          </a:p>
          <a:p>
            <a:endParaRPr lang="en-US" b="1" baseline="0" dirty="0"/>
          </a:p>
          <a:p>
            <a:pPr marL="285750" indent="-285750">
              <a:buFont typeface="Arial"/>
              <a:buChar char="•"/>
            </a:pPr>
            <a:r>
              <a:rPr lang="en-US" sz="1400" b="0" dirty="0"/>
              <a:t>Three Types of Drag: </a:t>
            </a:r>
          </a:p>
          <a:p>
            <a:pPr marL="285750" indent="-285750">
              <a:buFont typeface="Arial"/>
              <a:buChar char="•"/>
            </a:pPr>
            <a:endParaRPr lang="en-US" sz="1400" b="1" dirty="0"/>
          </a:p>
          <a:p>
            <a:pPr marL="800100" lvl="1" indent="-342900">
              <a:buFont typeface="+mj-lt"/>
              <a:buAutoNum type="arabicPeriod"/>
            </a:pPr>
            <a:r>
              <a:rPr lang="en-US" sz="1400" b="0" dirty="0"/>
              <a:t>Profile Drag: </a:t>
            </a:r>
            <a:r>
              <a:rPr lang="en-US" sz="1400" dirty="0"/>
              <a:t>Caused by friction of the rotor blades (e.g. Any surface roughness and not angle of attack)</a:t>
            </a:r>
            <a:r>
              <a:rPr lang="en-US" sz="1400" b="1" dirty="0"/>
              <a:t> If I have an airfoil made of sand paper,</a:t>
            </a:r>
            <a:r>
              <a:rPr lang="en-US" sz="1400" b="1" baseline="0" dirty="0"/>
              <a:t> it wont cut through the air nearly as well as a smooth airfoil. </a:t>
            </a:r>
            <a:endParaRPr lang="en-US" sz="1400" dirty="0"/>
          </a:p>
          <a:p>
            <a:pPr marL="800100" lvl="1" indent="-342900">
              <a:buFont typeface="+mj-lt"/>
              <a:buAutoNum type="arabicPeriod"/>
            </a:pPr>
            <a:endParaRPr lang="en-US" sz="1400" b="1" dirty="0"/>
          </a:p>
          <a:p>
            <a:pPr marL="800100" lvl="1" indent="-342900">
              <a:buFont typeface="+mj-lt"/>
              <a:buAutoNum type="arabicPeriod"/>
            </a:pPr>
            <a:r>
              <a:rPr lang="en-US" sz="1400" b="0" dirty="0"/>
              <a:t>Induced Drag: </a:t>
            </a:r>
            <a:r>
              <a:rPr lang="en-US" sz="1400" dirty="0"/>
              <a:t>Caused by rotor blades and increased angle of attack. </a:t>
            </a:r>
          </a:p>
          <a:p>
            <a:pPr marL="800100" lvl="1" indent="-342900">
              <a:buFont typeface="+mj-lt"/>
              <a:buAutoNum type="arabicPeriod"/>
            </a:pPr>
            <a:endParaRPr lang="en-US" sz="1400" b="1" dirty="0"/>
          </a:p>
          <a:p>
            <a:pPr marL="800100" lvl="1" indent="-342900">
              <a:buFont typeface="+mj-lt"/>
              <a:buAutoNum type="arabicPeriod"/>
            </a:pPr>
            <a:r>
              <a:rPr lang="en-US" sz="1400" b="0" dirty="0"/>
              <a:t>Parasite Drag: </a:t>
            </a:r>
            <a:r>
              <a:rPr lang="en-US" sz="1400" dirty="0"/>
              <a:t>Caused by anything that does not create lift (e.g. skids, cabin, rotor mast etc.)</a:t>
            </a:r>
            <a:endParaRPr lang="en-US" sz="1400" b="1" dirty="0"/>
          </a:p>
          <a:p>
            <a:endParaRPr lang="en-US" b="1" baseline="0" dirty="0"/>
          </a:p>
          <a:p>
            <a:r>
              <a:rPr lang="en-US" b="1" baseline="0" dirty="0"/>
              <a:t>----- Meeting Notes (11/28/12 14:35) -----</a:t>
            </a:r>
          </a:p>
          <a:p>
            <a:r>
              <a:rPr lang="en-US" b="1" baseline="0" dirty="0"/>
              <a:t>pilot induced drag </a:t>
            </a:r>
          </a:p>
        </p:txBody>
      </p:sp>
      <p:sp>
        <p:nvSpPr>
          <p:cNvPr id="4" name="Slide Number Placeholder 3"/>
          <p:cNvSpPr>
            <a:spLocks noGrp="1"/>
          </p:cNvSpPr>
          <p:nvPr>
            <p:ph type="sldNum" sz="quarter" idx="10"/>
          </p:nvPr>
        </p:nvSpPr>
        <p:spPr/>
        <p:txBody>
          <a:bodyPr/>
          <a:lstStyle/>
          <a:p>
            <a:fld id="{A3021E92-AB3A-274C-A6C4-C777EC489BEC}" type="slidenum">
              <a:rPr lang="en-US" smtClean="0"/>
              <a:t>25</a:t>
            </a:fld>
            <a:endParaRPr lang="en-US"/>
          </a:p>
        </p:txBody>
      </p:sp>
    </p:spTree>
    <p:extLst>
      <p:ext uri="{BB962C8B-B14F-4D97-AF65-F5344CB8AC3E}">
        <p14:creationId xmlns:p14="http://schemas.microsoft.com/office/powerpoint/2010/main" val="949333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Make a note to mention that you always refer to the aircraft at the front.   </a:t>
            </a:r>
          </a:p>
        </p:txBody>
      </p:sp>
      <p:sp>
        <p:nvSpPr>
          <p:cNvPr id="4" name="Slide Number Placeholder 3"/>
          <p:cNvSpPr>
            <a:spLocks noGrp="1"/>
          </p:cNvSpPr>
          <p:nvPr>
            <p:ph type="sldNum" sz="quarter" idx="10"/>
          </p:nvPr>
        </p:nvSpPr>
        <p:spPr/>
        <p:txBody>
          <a:bodyPr/>
          <a:lstStyle/>
          <a:p>
            <a:fld id="{A3021E92-AB3A-274C-A6C4-C777EC489BEC}" type="slidenum">
              <a:rPr lang="en-US" smtClean="0"/>
              <a:t>26</a:t>
            </a:fld>
            <a:endParaRPr lang="en-US"/>
          </a:p>
        </p:txBody>
      </p:sp>
    </p:spTree>
    <p:extLst>
      <p:ext uri="{BB962C8B-B14F-4D97-AF65-F5344CB8AC3E}">
        <p14:creationId xmlns:p14="http://schemas.microsoft.com/office/powerpoint/2010/main" val="949333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fld id="{A3021E92-AB3A-274C-A6C4-C777EC489BEC}" type="slidenum">
              <a:rPr lang="en-US" smtClean="0"/>
              <a:t>27</a:t>
            </a:fld>
            <a:endParaRPr lang="en-US"/>
          </a:p>
        </p:txBody>
      </p:sp>
    </p:spTree>
    <p:extLst>
      <p:ext uri="{BB962C8B-B14F-4D97-AF65-F5344CB8AC3E}">
        <p14:creationId xmlns:p14="http://schemas.microsoft.com/office/powerpoint/2010/main" val="949333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Font typeface="+mj-lt"/>
              <a:buNone/>
            </a:pPr>
            <a:r>
              <a:rPr lang="en-US" sz="1400" b="1" i="0" dirty="0"/>
              <a:t>Any training in aviation should begin</a:t>
            </a:r>
            <a:r>
              <a:rPr lang="en-US" sz="1400" b="1" i="0" baseline="0" dirty="0"/>
              <a:t> with </a:t>
            </a:r>
            <a:r>
              <a:rPr lang="en-US" sz="1400" b="1" i="0" dirty="0"/>
              <a:t>aerodynamics. And any training on aerodynamics should begin with the four forces of flight. </a:t>
            </a:r>
          </a:p>
          <a:p>
            <a:pPr marL="342900" lvl="1" indent="-342900">
              <a:buFont typeface="+mj-lt"/>
              <a:buAutoNum type="arabicPeriod"/>
            </a:pPr>
            <a:endParaRPr lang="en-US" sz="1400" b="1" i="0" dirty="0"/>
          </a:p>
          <a:p>
            <a:pPr marL="0" lvl="1" indent="0">
              <a:buFont typeface="+mj-lt"/>
              <a:buNone/>
            </a:pPr>
            <a:r>
              <a:rPr lang="en-US" sz="1400" b="1" i="0" dirty="0"/>
              <a:t>Do you remember them from your reading?</a:t>
            </a:r>
          </a:p>
          <a:p>
            <a:pPr marL="0" lvl="1" indent="0">
              <a:buFont typeface="+mj-lt"/>
              <a:buNone/>
            </a:pPr>
            <a:endParaRPr lang="en-US" sz="1400" b="1" i="0" dirty="0"/>
          </a:p>
          <a:p>
            <a:pPr marL="0" lvl="1" indent="0">
              <a:buFont typeface="+mj-lt"/>
              <a:buNone/>
            </a:pPr>
            <a:r>
              <a:rPr lang="en-US" sz="1400" b="1" i="0" dirty="0"/>
              <a:t>Lets</a:t>
            </a:r>
            <a:r>
              <a:rPr lang="en-US" sz="1400" b="1" i="0" baseline="0" dirty="0"/>
              <a:t> not take them for granted, lets explain each of them. </a:t>
            </a:r>
            <a:endParaRPr lang="en-US" sz="1400" b="1" i="0" dirty="0"/>
          </a:p>
          <a:p>
            <a:pPr marL="342900" lvl="1" indent="-342900">
              <a:buFont typeface="+mj-lt"/>
              <a:buAutoNum type="arabicPeriod"/>
            </a:pPr>
            <a:endParaRPr lang="en-US" sz="1400" b="0" i="1" dirty="0"/>
          </a:p>
          <a:p>
            <a:pPr marL="342900" lvl="1" indent="-342900">
              <a:buFont typeface="+mj-lt"/>
              <a:buAutoNum type="arabicPeriod"/>
            </a:pPr>
            <a:r>
              <a:rPr lang="en-US" sz="1400" b="0" i="1" dirty="0"/>
              <a:t>Weight:   </a:t>
            </a:r>
            <a:r>
              <a:rPr lang="en-US" sz="1400" dirty="0"/>
              <a:t>Downward force of gravity on an object. </a:t>
            </a:r>
            <a:r>
              <a:rPr lang="en-US" sz="1400" b="1" dirty="0"/>
              <a:t>This is the gravitational</a:t>
            </a:r>
            <a:r>
              <a:rPr lang="en-US" sz="1400" b="1" baseline="0" dirty="0"/>
              <a:t> pull of the earth. It is a pull from below, not a push from above. </a:t>
            </a:r>
          </a:p>
          <a:p>
            <a:pPr marL="342900" lvl="1" indent="-342900">
              <a:buFont typeface="+mj-lt"/>
              <a:buAutoNum type="arabicPeriod"/>
            </a:pPr>
            <a:endParaRPr lang="en-US" sz="1400" b="1" baseline="0" dirty="0"/>
          </a:p>
          <a:p>
            <a:pPr marL="0" lvl="1" indent="0">
              <a:buFont typeface="+mj-lt"/>
              <a:buNone/>
            </a:pPr>
            <a:r>
              <a:rPr lang="en-US" sz="1400" b="1" baseline="0" dirty="0"/>
              <a:t>One thing I want you to notice is that each of these forces has an opposite. Weight opposes lift, drag opposes thrust. </a:t>
            </a:r>
            <a:endParaRPr lang="en-US" sz="1400" dirty="0"/>
          </a:p>
          <a:p>
            <a:pPr marL="342900" lvl="1" indent="-342900">
              <a:buFont typeface="+mj-lt"/>
              <a:buAutoNum type="arabicPeriod"/>
            </a:pPr>
            <a:endParaRPr lang="en-US" sz="1400" dirty="0"/>
          </a:p>
          <a:p>
            <a:pPr marL="342900" lvl="1" indent="-342900">
              <a:buFont typeface="+mj-lt"/>
              <a:buAutoNum type="arabicPeriod"/>
            </a:pPr>
            <a:r>
              <a:rPr lang="en-US" sz="1400" b="0" i="1" dirty="0"/>
              <a:t>Lift:   </a:t>
            </a:r>
            <a:r>
              <a:rPr lang="en-US" sz="1400" dirty="0"/>
              <a:t>Upward force that opposes weight.  </a:t>
            </a:r>
            <a:r>
              <a:rPr lang="en-US" sz="1000" dirty="0"/>
              <a:t>(Created by an airfoil) </a:t>
            </a:r>
            <a:r>
              <a:rPr lang="en-US" sz="1000" b="1" dirty="0"/>
              <a:t>There are different</a:t>
            </a:r>
            <a:r>
              <a:rPr lang="en-US" sz="1000" b="1" baseline="0" dirty="0"/>
              <a:t> ways to create lift. Rockets balloons, lifting weights. We are going to talk about creating lift with an airfoil. </a:t>
            </a:r>
          </a:p>
          <a:p>
            <a:pPr marL="342900" lvl="1" indent="-342900">
              <a:buFont typeface="+mj-lt"/>
              <a:buAutoNum type="arabicPeriod"/>
            </a:pPr>
            <a:endParaRPr lang="en-US" sz="1000" b="1" baseline="0" dirty="0"/>
          </a:p>
          <a:p>
            <a:pPr marL="0" lvl="1" indent="0">
              <a:buFont typeface="+mj-lt"/>
              <a:buNone/>
            </a:pPr>
            <a:r>
              <a:rPr lang="en-US" sz="1000" b="1" baseline="0" dirty="0"/>
              <a:t>We will talk most about this. Because it is the method we use. </a:t>
            </a:r>
            <a:endParaRPr lang="en-US" sz="1000" dirty="0"/>
          </a:p>
          <a:p>
            <a:pPr marL="342900" lvl="1" indent="-342900">
              <a:buFont typeface="+mj-lt"/>
              <a:buAutoNum type="arabicPeriod"/>
            </a:pPr>
            <a:endParaRPr lang="en-US" sz="1000" dirty="0"/>
          </a:p>
          <a:p>
            <a:pPr marL="342900" lvl="1" indent="-342900">
              <a:buFont typeface="+mj-lt"/>
              <a:buAutoNum type="arabicPeriod"/>
            </a:pPr>
            <a:r>
              <a:rPr lang="en-US" sz="1400" b="0" i="1" dirty="0"/>
              <a:t>Thrust:   </a:t>
            </a:r>
            <a:r>
              <a:rPr lang="en-US" sz="1400" dirty="0"/>
              <a:t>Force that moves an object through the air. </a:t>
            </a:r>
            <a:r>
              <a:rPr lang="en-US" sz="1400" b="1" dirty="0"/>
              <a:t>I thought I understood thrust. I was dead wrong. I thought that thrust was the direction of the fire on a rocket, all the exiting stuff.</a:t>
            </a:r>
            <a:r>
              <a:rPr lang="en-US" sz="1400" b="1" baseline="0" dirty="0"/>
              <a:t> DRAW PICTURE OF ROCKET. Thrust is always in the direction of movement. </a:t>
            </a:r>
            <a:endParaRPr lang="en-US" sz="1400" dirty="0"/>
          </a:p>
          <a:p>
            <a:pPr marL="342900" lvl="1" indent="-342900">
              <a:buFont typeface="+mj-lt"/>
              <a:buAutoNum type="arabicPeriod"/>
            </a:pPr>
            <a:endParaRPr lang="en-US" sz="1400" b="0" dirty="0"/>
          </a:p>
          <a:p>
            <a:pPr marL="342900" lvl="1" indent="-342900">
              <a:buFont typeface="+mj-lt"/>
              <a:buAutoNum type="arabicPeriod"/>
            </a:pPr>
            <a:r>
              <a:rPr lang="en-US" sz="1400" b="0" i="1" dirty="0"/>
              <a:t>Drag:   </a:t>
            </a:r>
            <a:r>
              <a:rPr lang="en-US" sz="1400" dirty="0"/>
              <a:t>Resistance of an object through the air. </a:t>
            </a:r>
            <a:r>
              <a:rPr lang="en-US" sz="1400" b="1" dirty="0"/>
              <a:t>Essentially the friction of your aircraft</a:t>
            </a:r>
            <a:r>
              <a:rPr lang="en-US" sz="1400" b="1" baseline="0" dirty="0"/>
              <a:t> through the air. </a:t>
            </a:r>
            <a:endParaRPr lang="en-US" sz="1400" dirty="0"/>
          </a:p>
          <a:p>
            <a:endParaRPr lang="en-US" b="1" baseline="0" dirty="0"/>
          </a:p>
        </p:txBody>
      </p:sp>
      <p:sp>
        <p:nvSpPr>
          <p:cNvPr id="4" name="Slide Number Placeholder 3"/>
          <p:cNvSpPr>
            <a:spLocks noGrp="1"/>
          </p:cNvSpPr>
          <p:nvPr>
            <p:ph type="sldNum" sz="quarter" idx="10"/>
          </p:nvPr>
        </p:nvSpPr>
        <p:spPr/>
        <p:txBody>
          <a:bodyPr/>
          <a:lstStyle/>
          <a:p>
            <a:fld id="{A3021E92-AB3A-274C-A6C4-C777EC489BEC}" type="slidenum">
              <a:rPr lang="en-US" smtClean="0"/>
              <a:t>3</a:t>
            </a:fld>
            <a:endParaRPr lang="en-US"/>
          </a:p>
        </p:txBody>
      </p:sp>
    </p:spTree>
    <p:extLst>
      <p:ext uri="{BB962C8B-B14F-4D97-AF65-F5344CB8AC3E}">
        <p14:creationId xmlns:p14="http://schemas.microsoft.com/office/powerpoint/2010/main" val="949333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sz="1200" b="0" dirty="0"/>
              <a:t>An airfoil is any surface designed to create lift as it moves through the air. (e.g. Wing, rotor blade)</a:t>
            </a:r>
            <a:r>
              <a:rPr lang="en-US" sz="1200" b="1" dirty="0"/>
              <a:t> This sentence is carefully constructed</a:t>
            </a:r>
            <a:r>
              <a:rPr lang="en-US" sz="1200" b="1" baseline="0" dirty="0"/>
              <a:t> and worded. It is a surface that is designed, so it doesn't</a:t>
            </a:r>
            <a:r>
              <a:rPr lang="fr-FR" sz="1200" b="1" baseline="0" dirty="0"/>
              <a:t>’</a:t>
            </a:r>
            <a:r>
              <a:rPr lang="en-US" sz="1200" b="1" baseline="0" dirty="0"/>
              <a:t>t happen by accident. To create lift as it moves through the air, or air moving over it. If an airfoil is moving forward through the air, it will create lift, or if the airfoil is stationary, and wind is blown over it, it will create lift. </a:t>
            </a:r>
          </a:p>
          <a:p>
            <a:pPr marL="285750" indent="-285750">
              <a:buFont typeface="Arial"/>
              <a:buChar char="•"/>
            </a:pPr>
            <a:endParaRPr lang="en-US" sz="1200" b="1" baseline="0" dirty="0"/>
          </a:p>
          <a:p>
            <a:pPr marL="0" indent="0">
              <a:buFont typeface="Arial"/>
              <a:buNone/>
            </a:pPr>
            <a:r>
              <a:rPr lang="en-US" sz="1200" b="1" baseline="0" dirty="0"/>
              <a:t>This is why we tie airplanes down. </a:t>
            </a:r>
          </a:p>
          <a:p>
            <a:pPr marL="0" indent="0">
              <a:buFont typeface="Arial"/>
              <a:buNone/>
            </a:pPr>
            <a:endParaRPr lang="en-US" sz="1200" b="1" baseline="0" dirty="0"/>
          </a:p>
          <a:p>
            <a:pPr marL="0" indent="0">
              <a:buFont typeface="Arial"/>
              <a:buNone/>
            </a:pPr>
            <a:r>
              <a:rPr lang="en-US" sz="1200" b="1" baseline="0" dirty="0"/>
              <a:t>This is our typical airfoil. Cross section view. </a:t>
            </a:r>
          </a:p>
          <a:p>
            <a:pPr marL="0" indent="0">
              <a:buFont typeface="Arial"/>
              <a:buNone/>
            </a:pPr>
            <a:endParaRPr lang="en-US" sz="1200" b="1" baseline="0" dirty="0"/>
          </a:p>
          <a:p>
            <a:pPr marL="0" indent="0">
              <a:buFont typeface="Arial"/>
              <a:buNone/>
            </a:pPr>
            <a:r>
              <a:rPr lang="en-US" sz="1200" b="1" baseline="0" dirty="0"/>
              <a:t>Which side is the front end, which is the back?</a:t>
            </a:r>
          </a:p>
          <a:p>
            <a:pPr marL="0" indent="0">
              <a:buFont typeface="Arial"/>
              <a:buNone/>
            </a:pPr>
            <a:endParaRPr lang="en-US" sz="1200" b="1" baseline="0" dirty="0"/>
          </a:p>
          <a:p>
            <a:pPr marL="0" indent="0">
              <a:buFont typeface="Arial"/>
              <a:buNone/>
            </a:pPr>
            <a:r>
              <a:rPr lang="en-US" sz="1200" b="1" baseline="0" dirty="0"/>
              <a:t>The pilot should know the anatomy of a typical airfoil. </a:t>
            </a:r>
          </a:p>
          <a:p>
            <a:pPr marL="0" indent="0">
              <a:buFont typeface="Arial"/>
              <a:buNone/>
            </a:pPr>
            <a:endParaRPr lang="en-US" sz="1200" b="1" baseline="0" dirty="0"/>
          </a:p>
          <a:p>
            <a:pPr marL="0" indent="0">
              <a:buFont typeface="Arial"/>
              <a:buNone/>
            </a:pPr>
            <a:r>
              <a:rPr lang="en-US" sz="1200" b="1" baseline="0" dirty="0"/>
              <a:t>We don</a:t>
            </a:r>
            <a:r>
              <a:rPr lang="fr-FR" sz="1200" b="1" baseline="0" dirty="0"/>
              <a:t>’</a:t>
            </a:r>
            <a:r>
              <a:rPr lang="en-US" sz="1200" b="1" baseline="0" dirty="0"/>
              <a:t>t call this thing the big blunt end, we call it the leading edge. </a:t>
            </a:r>
          </a:p>
          <a:p>
            <a:pPr marL="0" indent="0">
              <a:buFont typeface="Arial"/>
              <a:buNone/>
            </a:pPr>
            <a:endParaRPr lang="en-US" sz="1200" b="1" baseline="0" dirty="0"/>
          </a:p>
          <a:p>
            <a:pPr marL="0" indent="0">
              <a:buFont typeface="Arial"/>
              <a:buNone/>
            </a:pPr>
            <a:r>
              <a:rPr lang="en-US" sz="1200" b="1" baseline="0" dirty="0"/>
              <a:t>Then what is this end? Trailing edge. </a:t>
            </a:r>
          </a:p>
          <a:p>
            <a:pPr marL="0" indent="0">
              <a:buFont typeface="Arial"/>
              <a:buNone/>
            </a:pPr>
            <a:endParaRPr lang="en-US" sz="1200" b="1" baseline="0" dirty="0"/>
          </a:p>
          <a:p>
            <a:pPr marL="0" indent="0">
              <a:buFont typeface="Arial"/>
              <a:buNone/>
            </a:pPr>
            <a:r>
              <a:rPr lang="en-US" sz="1200" b="1" baseline="0" dirty="0"/>
              <a:t>We have a little more curvature on the top than the bottom, this is called he camber. </a:t>
            </a:r>
          </a:p>
          <a:p>
            <a:pPr marL="0" indent="0">
              <a:buFont typeface="Arial"/>
              <a:buNone/>
            </a:pPr>
            <a:endParaRPr lang="en-US" sz="1200" b="1" baseline="0" dirty="0"/>
          </a:p>
          <a:p>
            <a:pPr marL="0" indent="0">
              <a:buFont typeface="Arial"/>
              <a:buNone/>
            </a:pPr>
            <a:r>
              <a:rPr lang="en-US" sz="1200" b="1" baseline="0" dirty="0"/>
              <a:t>We also have an imaginary line that goes through our airfoil from the leading edge, to the trailing edge. We call this the chord line. We never are flying around and think “Oh I wonder what my chord line is up to” It is an academic term we use in the class. And we use it because in a minute we are going to talk about changing the angle of this blade, and we need something to measure that angle with. How many degrees of angle? 10? 15? 45? That’s all its used for. </a:t>
            </a:r>
          </a:p>
          <a:p>
            <a:pPr marL="0" indent="0">
              <a:buFont typeface="Arial"/>
              <a:buNone/>
            </a:pPr>
            <a:endParaRPr lang="en-US" sz="1200" b="1" baseline="0" dirty="0"/>
          </a:p>
          <a:p>
            <a:pPr marL="0" indent="0">
              <a:buFont typeface="Arial"/>
              <a:buNone/>
            </a:pPr>
            <a:r>
              <a:rPr lang="en-US" sz="1200" b="1" baseline="0" dirty="0"/>
              <a:t>Any pilot should understand these four basic terms. </a:t>
            </a:r>
          </a:p>
          <a:p>
            <a:pPr marL="0" indent="0">
              <a:buFont typeface="Arial"/>
              <a:buNone/>
            </a:pPr>
            <a:endParaRPr lang="en-US" sz="1200" b="1" baseline="0" dirty="0"/>
          </a:p>
          <a:p>
            <a:pPr marL="0" indent="0">
              <a:buFont typeface="Arial"/>
              <a:buNone/>
            </a:pPr>
            <a:r>
              <a:rPr lang="en-US" sz="1200" b="1" baseline="0" dirty="0"/>
              <a:t>This doesn't show how it works, but it shows you basic anatomy. And before I tell you how it works, I have to explain one more term, and that term is relative wind.</a:t>
            </a:r>
          </a:p>
          <a:p>
            <a:pPr marL="0" indent="0">
              <a:buFont typeface="Arial"/>
              <a:buNone/>
            </a:pPr>
            <a:endParaRPr lang="en-US" sz="1200" b="1" baseline="0" dirty="0"/>
          </a:p>
          <a:p>
            <a:pPr marL="0" indent="0">
              <a:buFont typeface="Arial"/>
              <a:buNone/>
            </a:pPr>
            <a:r>
              <a:rPr lang="en-US" sz="1200" b="1" baseline="0" dirty="0"/>
              <a:t>We don</a:t>
            </a:r>
            <a:r>
              <a:rPr lang="fr-FR" sz="1200" b="1" baseline="0" dirty="0"/>
              <a:t>’</a:t>
            </a:r>
            <a:r>
              <a:rPr lang="en-US" sz="1200" b="1" baseline="0" dirty="0"/>
              <a:t>t even need to be talking about airfoils when talking about relative wind. Relative wind is best explained with an example. If </a:t>
            </a:r>
            <a:r>
              <a:rPr lang="en-US" sz="1200" b="1" baseline="0" dirty="0" err="1"/>
              <a:t>Im</a:t>
            </a:r>
            <a:r>
              <a:rPr lang="en-US" sz="1200" b="1" baseline="0" dirty="0"/>
              <a:t> just sitting on a motorcycle, stationary, and I have a 10 mph wind at my back, I have 10 mph of wind hitting me in the back. If I start that motorcycle and drive 10 mph on my speedometer, now the wind is calm. Then if I speed up to 100 mph on my speedometer, I really have 90 mph hitting me from the front. </a:t>
            </a:r>
          </a:p>
          <a:p>
            <a:pPr marL="0" indent="0">
              <a:buFont typeface="Arial"/>
              <a:buNone/>
            </a:pPr>
            <a:endParaRPr lang="en-US" sz="1200" b="1" baseline="0" dirty="0"/>
          </a:p>
          <a:p>
            <a:pPr marL="0" indent="0">
              <a:buFont typeface="Arial"/>
              <a:buNone/>
            </a:pPr>
            <a:r>
              <a:rPr lang="en-US" sz="1200" b="1" baseline="0" dirty="0"/>
              <a:t>Or if I take a bowling ball, and drop it from the empire state building, which way is the relative wind?</a:t>
            </a:r>
          </a:p>
          <a:p>
            <a:pPr marL="0" indent="0">
              <a:buFont typeface="Arial"/>
              <a:buNone/>
            </a:pPr>
            <a:endParaRPr lang="en-US" sz="1200" b="1" baseline="0" dirty="0"/>
          </a:p>
          <a:p>
            <a:pPr marL="0" indent="0">
              <a:buFont typeface="Arial"/>
              <a:buNone/>
            </a:pPr>
            <a:r>
              <a:rPr lang="en-US" sz="1200" b="1" baseline="0" dirty="0"/>
              <a:t>And here is another way of thinking about it. If something is moving this way, the relative wind is that way. Use fingers. </a:t>
            </a:r>
          </a:p>
          <a:p>
            <a:pPr marL="0" indent="0">
              <a:buFont typeface="Arial"/>
              <a:buNone/>
            </a:pPr>
            <a:endParaRPr lang="en-US" sz="1200" b="0" dirty="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b="1" dirty="0"/>
              <a:t>Now having said all of this, lets see how all of this fits together, this is where the real meat comes in.  NEXT SLIDE CLEAR TEXT</a:t>
            </a:r>
          </a:p>
          <a:p>
            <a:pPr marL="0" indent="0">
              <a:buFont typeface="Arial"/>
              <a:buNone/>
            </a:pPr>
            <a:endParaRPr lang="en-US" sz="900" b="0" dirty="0"/>
          </a:p>
        </p:txBody>
      </p:sp>
      <p:sp>
        <p:nvSpPr>
          <p:cNvPr id="4" name="Slide Number Placeholder 3"/>
          <p:cNvSpPr>
            <a:spLocks noGrp="1"/>
          </p:cNvSpPr>
          <p:nvPr>
            <p:ph type="sldNum" sz="quarter" idx="10"/>
          </p:nvPr>
        </p:nvSpPr>
        <p:spPr/>
        <p:txBody>
          <a:bodyPr/>
          <a:lstStyle/>
          <a:p>
            <a:fld id="{A3021E92-AB3A-274C-A6C4-C777EC489BEC}" type="slidenum">
              <a:rPr lang="en-US" smtClean="0"/>
              <a:t>4</a:t>
            </a:fld>
            <a:endParaRPr lang="en-US"/>
          </a:p>
        </p:txBody>
      </p:sp>
    </p:spTree>
    <p:extLst>
      <p:ext uri="{BB962C8B-B14F-4D97-AF65-F5344CB8AC3E}">
        <p14:creationId xmlns:p14="http://schemas.microsoft.com/office/powerpoint/2010/main" val="949333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b="1" dirty="0"/>
              <a:t>Now having said all of this, lets see how all of this fits together, and see how it</a:t>
            </a:r>
            <a:r>
              <a:rPr lang="en-US" sz="1200" b="1" baseline="0" dirty="0"/>
              <a:t> creates lift, </a:t>
            </a:r>
            <a:r>
              <a:rPr lang="en-US" sz="1200" b="1" dirty="0"/>
              <a:t>this is where the real meat comes in. </a:t>
            </a:r>
          </a:p>
          <a:p>
            <a:pPr marL="0" indent="0">
              <a:buFont typeface="Arial"/>
              <a:buNone/>
            </a:pPr>
            <a:endParaRPr lang="en-US" sz="1200" b="1" baseline="0" dirty="0"/>
          </a:p>
          <a:p>
            <a:pPr marL="0" indent="0">
              <a:buFont typeface="Arial"/>
              <a:buNone/>
            </a:pPr>
            <a:r>
              <a:rPr lang="en-US" sz="1200" b="1" baseline="0" dirty="0"/>
              <a:t>So if my airfoil is moving this way, which way is the relative wind?</a:t>
            </a:r>
          </a:p>
          <a:p>
            <a:pPr marL="0" indent="0">
              <a:buFont typeface="Arial"/>
              <a:buNone/>
            </a:pPr>
            <a:endParaRPr lang="en-US" sz="1200" b="1" baseline="0" dirty="0"/>
          </a:p>
          <a:p>
            <a:pPr marL="0" indent="0">
              <a:buFont typeface="Arial"/>
              <a:buNone/>
            </a:pPr>
            <a:r>
              <a:rPr lang="en-US" sz="1200" b="1" baseline="0" dirty="0"/>
              <a:t>Here comes the relative wind. </a:t>
            </a:r>
          </a:p>
          <a:p>
            <a:pPr marL="0" indent="0">
              <a:buFont typeface="Arial"/>
              <a:buNone/>
            </a:pPr>
            <a:endParaRPr lang="en-US" sz="1200" b="1" baseline="0" dirty="0"/>
          </a:p>
          <a:p>
            <a:pPr marL="0" indent="0">
              <a:buFont typeface="Arial"/>
              <a:buNone/>
            </a:pPr>
            <a:r>
              <a:rPr lang="en-US" sz="1200" b="1" baseline="0" dirty="0"/>
              <a:t>And when the relative wind comes, it is not going to tunnel through this airfoil, it s going to split it is going to go over and under it. </a:t>
            </a:r>
          </a:p>
          <a:p>
            <a:pPr marL="0" indent="0">
              <a:buFont typeface="Arial"/>
              <a:buNone/>
            </a:pPr>
            <a:endParaRPr lang="en-US" sz="1200" b="1" baseline="0" dirty="0"/>
          </a:p>
          <a:p>
            <a:pPr marL="0" indent="0">
              <a:buFont typeface="Arial"/>
              <a:buNone/>
            </a:pPr>
            <a:r>
              <a:rPr lang="en-US" sz="1200" b="1" baseline="0" dirty="0"/>
              <a:t>Notice something right off the bat. When the air goes around the airfoil, notice it does not hit the leading edge and get deflected, and go all over the place and become turbulent, if this happened, this </a:t>
            </a:r>
            <a:r>
              <a:rPr lang="en-US" sz="1200" b="1" baseline="0" dirty="0" err="1"/>
              <a:t>wouldn</a:t>
            </a:r>
            <a:r>
              <a:rPr lang="fr-FR" sz="1200" b="1" baseline="0" dirty="0"/>
              <a:t>’</a:t>
            </a:r>
            <a:r>
              <a:rPr lang="en-US" sz="1200" b="1" baseline="0" dirty="0"/>
              <a:t>t work. These airfoils are carefully constructed and designed so that when air goes around it, it stays with the airfoil and hugs the surface as it goes over, stays along the surface, and is reintroduced smoothly. </a:t>
            </a:r>
          </a:p>
          <a:p>
            <a:pPr marL="0" indent="0">
              <a:buFont typeface="Arial"/>
              <a:buNone/>
            </a:pPr>
            <a:endParaRPr lang="en-US" sz="1200" b="1" baseline="0" dirty="0"/>
          </a:p>
          <a:p>
            <a:pPr marL="0" indent="0">
              <a:buFont typeface="Arial"/>
              <a:buNone/>
            </a:pPr>
            <a:r>
              <a:rPr lang="en-US" sz="1200" b="1" baseline="0" dirty="0"/>
              <a:t>The air over the surface of </a:t>
            </a:r>
            <a:r>
              <a:rPr lang="en-US" sz="1200" b="1" baseline="0" dirty="0" err="1"/>
              <a:t>tha</a:t>
            </a:r>
            <a:r>
              <a:rPr lang="en-US" sz="1200" b="1" baseline="0" dirty="0"/>
              <a:t> airfoil is called the boundary layer. And in this case, we would say that the boundary layer is laminar. It has a laminar flow. And we want this, it is important. They are specially designed so the air does this. </a:t>
            </a:r>
          </a:p>
          <a:p>
            <a:pPr marL="0" indent="0">
              <a:buFont typeface="Arial"/>
              <a:buNone/>
            </a:pPr>
            <a:endParaRPr lang="en-US" sz="1200" b="1" baseline="0" dirty="0"/>
          </a:p>
          <a:p>
            <a:pPr marL="0" indent="0">
              <a:buFont typeface="Arial"/>
              <a:buNone/>
            </a:pPr>
            <a:r>
              <a:rPr lang="en-US" sz="1200" b="1" baseline="0" dirty="0"/>
              <a:t>Lets take a step back for a second, </a:t>
            </a:r>
            <a:r>
              <a:rPr lang="en-US" sz="1200" b="1" baseline="0" dirty="0" err="1"/>
              <a:t>ive</a:t>
            </a:r>
            <a:r>
              <a:rPr lang="en-US" sz="1200" b="1" baseline="0" dirty="0"/>
              <a:t> been talking a lot about air flow, airfoil, air this, air that. But what is air? This room is full of air, but you cant see it. Its invisible. But when I move my hand, I can feel there is substance. Air is made of gasses, oxygen, nitrogen, carbon dioxide, helium, </a:t>
            </a:r>
            <a:r>
              <a:rPr lang="en-US" sz="1200" b="1" baseline="0" dirty="0" err="1"/>
              <a:t>ect</a:t>
            </a:r>
            <a:r>
              <a:rPr lang="en-US" sz="1200" b="1" baseline="0" dirty="0"/>
              <a:t>. There is substance to air. It is made up of trillions and trillions of molecules. These molecules are going to have a reaction when they hit this airfoil. Even though we cant see it. </a:t>
            </a:r>
          </a:p>
          <a:p>
            <a:pPr marL="0" indent="0">
              <a:buFont typeface="Arial"/>
              <a:buNone/>
            </a:pPr>
            <a:endParaRPr lang="en-US" sz="1200" b="1" baseline="0" dirty="0"/>
          </a:p>
          <a:p>
            <a:pPr marL="0" indent="0">
              <a:buFont typeface="Arial"/>
              <a:buNone/>
            </a:pPr>
            <a:r>
              <a:rPr lang="en-US" sz="1200" b="1" baseline="0" dirty="0"/>
              <a:t>Lets highlight the journey of two molecules as they hit this airfoil. They are all going to follow suit, this is for demonstration purposes that I am picking two. </a:t>
            </a:r>
          </a:p>
          <a:p>
            <a:pPr marL="0" indent="0">
              <a:buFont typeface="Arial"/>
              <a:buNone/>
            </a:pPr>
            <a:endParaRPr lang="en-US" sz="1200" b="1" baseline="0" dirty="0"/>
          </a:p>
          <a:p>
            <a:pPr marL="0" indent="0">
              <a:buFont typeface="Arial"/>
              <a:buNone/>
            </a:pPr>
            <a:r>
              <a:rPr lang="en-US" sz="1200" b="1" baseline="0" dirty="0"/>
              <a:t>Lets say these are two molecules that both strike the leading edge at the same moment. Lets say this one is just high enough that it will go over, and this one is just low enough that it will go underneath. Which one of these has a longer distance to travel to get to the back? Larger camber. </a:t>
            </a:r>
          </a:p>
          <a:p>
            <a:pPr marL="0" indent="0">
              <a:buFont typeface="Arial"/>
              <a:buNone/>
            </a:pPr>
            <a:endParaRPr lang="en-US" sz="1200" b="1" baseline="0" dirty="0"/>
          </a:p>
          <a:p>
            <a:pPr marL="0" indent="0">
              <a:buFont typeface="Arial"/>
              <a:buNone/>
            </a:pPr>
            <a:r>
              <a:rPr lang="en-US" sz="1200" b="1" baseline="0" dirty="0"/>
              <a:t>Having said that, take a guess which of these two molecules do you think will get to the back first?</a:t>
            </a:r>
          </a:p>
          <a:p>
            <a:pPr marL="0" indent="0">
              <a:buFont typeface="Arial"/>
              <a:buNone/>
            </a:pPr>
            <a:endParaRPr lang="en-US" sz="1200" b="1" baseline="0" dirty="0"/>
          </a:p>
          <a:p>
            <a:pPr marL="0" indent="0">
              <a:buFont typeface="Arial"/>
              <a:buNone/>
            </a:pPr>
            <a:r>
              <a:rPr lang="en-US" sz="1200" b="1" baseline="0" dirty="0"/>
              <a:t>Not exactly. They get there in the same amount of time. Crazy right? How does that work? Why wouldn't</a:t>
            </a:r>
            <a:r>
              <a:rPr lang="fr-FR" sz="1200" b="1" baseline="0" dirty="0"/>
              <a:t>’</a:t>
            </a:r>
            <a:r>
              <a:rPr lang="en-US" sz="1200" b="1" baseline="0" dirty="0"/>
              <a:t>t it take the top longer to get to the trailing edge? I think you are lying to me Spencer. </a:t>
            </a:r>
          </a:p>
          <a:p>
            <a:pPr marL="0" indent="0">
              <a:buFont typeface="Arial"/>
              <a:buNone/>
            </a:pPr>
            <a:endParaRPr lang="en-US" sz="1200" b="1" baseline="0" dirty="0"/>
          </a:p>
          <a:p>
            <a:pPr marL="0" indent="0">
              <a:buFont typeface="Arial"/>
              <a:buNone/>
            </a:pPr>
            <a:r>
              <a:rPr lang="en-US" sz="1200" b="1" baseline="0" dirty="0"/>
              <a:t>In order to explain all of this, we have to hit the pause button for a minute. And in order to explain this, </a:t>
            </a:r>
            <a:r>
              <a:rPr lang="en-US" sz="1200" b="1" baseline="0" dirty="0" err="1"/>
              <a:t>Im</a:t>
            </a:r>
            <a:r>
              <a:rPr lang="en-US" sz="1200" b="1" baseline="0" dirty="0"/>
              <a:t> going to give you a quick history lesson. </a:t>
            </a:r>
          </a:p>
          <a:p>
            <a:pPr marL="0" indent="0">
              <a:buFont typeface="Arial"/>
              <a:buNone/>
            </a:pPr>
            <a:endParaRPr lang="en-US" sz="1200" b="1" baseline="0" dirty="0"/>
          </a:p>
          <a:p>
            <a:pPr marL="0" indent="0">
              <a:buFont typeface="Arial"/>
              <a:buNone/>
            </a:pPr>
            <a:endParaRPr lang="en-US" sz="900" b="1" baseline="0" dirty="0"/>
          </a:p>
          <a:p>
            <a:pPr marL="0" indent="0">
              <a:buFont typeface="Arial"/>
              <a:buNone/>
            </a:pPr>
            <a:endParaRPr lang="en-US" sz="900" b="0" dirty="0"/>
          </a:p>
        </p:txBody>
      </p:sp>
      <p:sp>
        <p:nvSpPr>
          <p:cNvPr id="4" name="Slide Number Placeholder 3"/>
          <p:cNvSpPr>
            <a:spLocks noGrp="1"/>
          </p:cNvSpPr>
          <p:nvPr>
            <p:ph type="sldNum" sz="quarter" idx="10"/>
          </p:nvPr>
        </p:nvSpPr>
        <p:spPr/>
        <p:txBody>
          <a:bodyPr/>
          <a:lstStyle/>
          <a:p>
            <a:fld id="{A3021E92-AB3A-274C-A6C4-C777EC489BEC}" type="slidenum">
              <a:rPr lang="en-US" smtClean="0"/>
              <a:t>5</a:t>
            </a:fld>
            <a:endParaRPr lang="en-US"/>
          </a:p>
        </p:txBody>
      </p:sp>
    </p:spTree>
    <p:extLst>
      <p:ext uri="{BB962C8B-B14F-4D97-AF65-F5344CB8AC3E}">
        <p14:creationId xmlns:p14="http://schemas.microsoft.com/office/powerpoint/2010/main" val="949333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He experimented with water and pumps. Essentially fluid dynamics. He was trying to invent a better water pump. </a:t>
            </a:r>
          </a:p>
          <a:p>
            <a:endParaRPr lang="en-US" b="1" baseline="0" dirty="0"/>
          </a:p>
          <a:p>
            <a:r>
              <a:rPr lang="en-US" b="1" baseline="0" dirty="0"/>
              <a:t>He is known as the father of aviation. Even though there was no aviation. He died before he knew he was the father of aviation. The experiments he did was later used to invent aircraft. </a:t>
            </a:r>
          </a:p>
          <a:p>
            <a:endParaRPr lang="en-US" b="1" baseline="0" dirty="0"/>
          </a:p>
          <a:p>
            <a:r>
              <a:rPr lang="en-US" b="1" baseline="0" dirty="0"/>
              <a:t>Lets look at an experiment of his that led to an important discovery. </a:t>
            </a:r>
          </a:p>
          <a:p>
            <a:endParaRPr lang="en-US" b="1" baseline="0" dirty="0"/>
          </a:p>
          <a:p>
            <a:r>
              <a:rPr lang="en-US" b="1" baseline="0" dirty="0"/>
              <a:t>This water pump is going to suck up water, and spit it out over here. </a:t>
            </a:r>
          </a:p>
          <a:p>
            <a:endParaRPr lang="en-US" b="1" baseline="0" dirty="0"/>
          </a:p>
          <a:p>
            <a:r>
              <a:rPr lang="en-US" b="1" baseline="0" dirty="0"/>
              <a:t>Lets say this pump of Bernoulli’s is designed to pump 20 gallons per minute. BTW I have no idea if it pumped 20 gallons per minute. Its an arbitrary number used for the example. </a:t>
            </a:r>
          </a:p>
          <a:p>
            <a:endParaRPr lang="en-US" b="1" baseline="0" dirty="0"/>
          </a:p>
          <a:p>
            <a:r>
              <a:rPr lang="en-US" b="1" baseline="0" dirty="0"/>
              <a:t>He is a scientist, and he is going to double check these things. He turns the pump on for one minute, and then measures the volume of water that was pumped. Sure enough, 20 gallons in 1 minute, like it was designed. </a:t>
            </a:r>
          </a:p>
          <a:p>
            <a:endParaRPr lang="en-US" b="1" baseline="0" dirty="0"/>
          </a:p>
          <a:p>
            <a:r>
              <a:rPr lang="en-US" b="1" baseline="0" dirty="0"/>
              <a:t>Then he thinks, “How can I effect flow rates” can I modify these pumps so they pump more, or less? He modified this pipe here. NEXT</a:t>
            </a:r>
          </a:p>
        </p:txBody>
      </p:sp>
      <p:sp>
        <p:nvSpPr>
          <p:cNvPr id="4" name="Slide Number Placeholder 3"/>
          <p:cNvSpPr>
            <a:spLocks noGrp="1"/>
          </p:cNvSpPr>
          <p:nvPr>
            <p:ph type="sldNum" sz="quarter" idx="10"/>
          </p:nvPr>
        </p:nvSpPr>
        <p:spPr/>
        <p:txBody>
          <a:bodyPr/>
          <a:lstStyle/>
          <a:p>
            <a:fld id="{A3021E92-AB3A-274C-A6C4-C777EC489BEC}" type="slidenum">
              <a:rPr lang="en-US" smtClean="0"/>
              <a:t>6</a:t>
            </a:fld>
            <a:endParaRPr lang="en-US"/>
          </a:p>
        </p:txBody>
      </p:sp>
    </p:spTree>
    <p:extLst>
      <p:ext uri="{BB962C8B-B14F-4D97-AF65-F5344CB8AC3E}">
        <p14:creationId xmlns:p14="http://schemas.microsoft.com/office/powerpoint/2010/main" val="949333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So Bernoulli modified this pipe right here, and put a dent in it. He is trying to restrict the flow of the water. Thinking, “Surely this will slow the fuel rate down” so he flicks the switch, the pump turns on and he times it for one minute. And </a:t>
            </a:r>
            <a:r>
              <a:rPr lang="en-US" b="1" baseline="0" dirty="0" err="1"/>
              <a:t>woah</a:t>
            </a:r>
            <a:r>
              <a:rPr lang="en-US" b="1" baseline="0" dirty="0"/>
              <a:t>! There was 20 gallons again. He thought there would be less, if he restricted the flow. No matter what he did short of closing it, it was always 20 gallons per minute. </a:t>
            </a:r>
          </a:p>
          <a:p>
            <a:endParaRPr lang="en-US" b="1" baseline="0" dirty="0"/>
          </a:p>
          <a:p>
            <a:r>
              <a:rPr lang="en-US" b="1" baseline="0" dirty="0"/>
              <a:t>So he put some meters in there to measure the speed and pressure of the water. And he discovered two really </a:t>
            </a:r>
            <a:r>
              <a:rPr lang="en-US" b="1" baseline="0" dirty="0" err="1"/>
              <a:t>imprtant</a:t>
            </a:r>
            <a:r>
              <a:rPr lang="en-US" b="1" baseline="0" dirty="0"/>
              <a:t> things. </a:t>
            </a:r>
          </a:p>
          <a:p>
            <a:endParaRPr lang="en-US" b="1" baseline="0" dirty="0"/>
          </a:p>
          <a:p>
            <a:r>
              <a:rPr lang="en-US" b="1" baseline="0" dirty="0"/>
              <a:t>He discovered that when you force a fluid through a restriction, or </a:t>
            </a:r>
            <a:r>
              <a:rPr lang="en-US" b="1" baseline="0" dirty="0" err="1"/>
              <a:t>Venturi</a:t>
            </a:r>
            <a:r>
              <a:rPr lang="en-US" b="1" baseline="0" dirty="0"/>
              <a:t>. CUE VENTURI. </a:t>
            </a:r>
          </a:p>
          <a:p>
            <a:endParaRPr lang="en-US" b="1" baseline="0" dirty="0"/>
          </a:p>
          <a:p>
            <a:pPr marL="285750" indent="-285750">
              <a:buFont typeface="Arial"/>
              <a:buChar char="•"/>
            </a:pPr>
            <a:r>
              <a:rPr lang="en-US" sz="1400" b="0" dirty="0"/>
              <a:t>When your force a fluid through a </a:t>
            </a:r>
            <a:r>
              <a:rPr lang="en-US" sz="1400" b="0" dirty="0" err="1"/>
              <a:t>venturi</a:t>
            </a:r>
            <a:endParaRPr lang="en-US" sz="1400" b="0" dirty="0"/>
          </a:p>
          <a:p>
            <a:pPr marL="342900" indent="-342900">
              <a:buFont typeface="+mj-lt"/>
              <a:buAutoNum type="arabicPeriod"/>
            </a:pPr>
            <a:endParaRPr lang="en-US" sz="1400" b="0" dirty="0"/>
          </a:p>
          <a:p>
            <a:pPr marL="342900" indent="-342900">
              <a:buFont typeface="+mj-lt"/>
              <a:buAutoNum type="arabicPeriod"/>
            </a:pPr>
            <a:endParaRPr lang="en-US" sz="1400" b="0" dirty="0"/>
          </a:p>
          <a:p>
            <a:pPr marL="800100" lvl="1" indent="-342900">
              <a:buFont typeface="+mj-lt"/>
              <a:buAutoNum type="arabicPeriod"/>
            </a:pPr>
            <a:r>
              <a:rPr lang="en-US" sz="1400" b="0" dirty="0"/>
              <a:t>The speed will increase</a:t>
            </a:r>
          </a:p>
          <a:p>
            <a:pPr marL="742950" lvl="1" indent="-285750">
              <a:buFont typeface="Arial"/>
              <a:buChar char="•"/>
            </a:pPr>
            <a:endParaRPr lang="en-US" sz="1400" b="0" dirty="0"/>
          </a:p>
          <a:p>
            <a:pPr marL="800100" lvl="1" indent="-342900">
              <a:buFont typeface="+mj-lt"/>
              <a:buAutoNum type="arabicPeriod"/>
            </a:pPr>
            <a:r>
              <a:rPr lang="en-US" sz="1400" b="0" dirty="0"/>
              <a:t>The pressure will drop</a:t>
            </a:r>
          </a:p>
          <a:p>
            <a:endParaRPr lang="en-US" b="1" baseline="0" dirty="0"/>
          </a:p>
          <a:p>
            <a:r>
              <a:rPr lang="en-US" b="1" baseline="0" dirty="0"/>
              <a:t>Another example of this would be a garden hose. When you turn it on, that water might be coming out and going four of five inches but when you put your thumb over the nozzle, you can get your friend 30 feet away. You are creating a </a:t>
            </a:r>
            <a:r>
              <a:rPr lang="en-US" b="1" baseline="0" dirty="0" err="1"/>
              <a:t>venturi</a:t>
            </a:r>
            <a:r>
              <a:rPr lang="en-US" b="1" baseline="0" dirty="0"/>
              <a:t>. The liquid is accelerating through the </a:t>
            </a:r>
            <a:r>
              <a:rPr lang="en-US" b="1" baseline="0" dirty="0" err="1"/>
              <a:t>venturi</a:t>
            </a:r>
            <a:r>
              <a:rPr lang="en-US" b="1" baseline="0" dirty="0"/>
              <a:t>. </a:t>
            </a:r>
          </a:p>
          <a:p>
            <a:endParaRPr lang="en-US" b="1" baseline="0" dirty="0"/>
          </a:p>
          <a:p>
            <a:r>
              <a:rPr lang="en-US" b="1" baseline="0" dirty="0"/>
              <a:t>Now you are probably thinking, “What the heck does this have to do with airfoils?” Well lets look at this shape here closer. What does this remind us of? Our airfoil. </a:t>
            </a:r>
          </a:p>
          <a:p>
            <a:endParaRPr lang="en-US" b="1" baseline="0" dirty="0"/>
          </a:p>
          <a:p>
            <a:r>
              <a:rPr lang="en-US" b="1" baseline="0" dirty="0"/>
              <a:t>When I started this history lesson I kept saying water, water this, water that. But towards the end of the explanation, I started saying fluid. </a:t>
            </a:r>
          </a:p>
          <a:p>
            <a:endParaRPr lang="en-US" b="1" baseline="0" dirty="0"/>
          </a:p>
          <a:p>
            <a:r>
              <a:rPr lang="en-US" b="1" baseline="0" dirty="0"/>
              <a:t>Lets talk about what the word fluid means. Water is a fluid. So it air. A fluid is anything that flows, and that keeps the </a:t>
            </a:r>
            <a:r>
              <a:rPr lang="en-US" b="1" baseline="0" dirty="0" err="1"/>
              <a:t>chape</a:t>
            </a:r>
            <a:r>
              <a:rPr lang="en-US" b="1" baseline="0" dirty="0"/>
              <a:t> of its container. We know that air flows, and we know that air keeps the shape of its container. The air in this room is room shaped. Air </a:t>
            </a:r>
            <a:r>
              <a:rPr lang="en-US" b="1" baseline="0" dirty="0" err="1"/>
              <a:t>qualifie</a:t>
            </a:r>
            <a:r>
              <a:rPr lang="en-US" b="1" baseline="0" dirty="0"/>
              <a:t> as a </a:t>
            </a:r>
            <a:r>
              <a:rPr lang="en-US" b="1" baseline="0" dirty="0" err="1"/>
              <a:t>fuild</a:t>
            </a:r>
            <a:r>
              <a:rPr lang="en-US" b="1" baseline="0" dirty="0"/>
              <a:t> also. </a:t>
            </a:r>
          </a:p>
          <a:p>
            <a:endParaRPr lang="en-US" b="1" baseline="0" dirty="0"/>
          </a:p>
          <a:p>
            <a:r>
              <a:rPr lang="en-US" b="1" baseline="0" dirty="0"/>
              <a:t>When your force a fluid through a </a:t>
            </a:r>
            <a:r>
              <a:rPr lang="en-US" b="1" baseline="0" dirty="0" err="1"/>
              <a:t>venturi</a:t>
            </a:r>
            <a:r>
              <a:rPr lang="en-US" b="1" baseline="0" dirty="0"/>
              <a:t> the speed increases and the pressure drops. A fluid, not just water. So this would work if it was water, </a:t>
            </a:r>
            <a:r>
              <a:rPr lang="en-US" b="1" baseline="0" dirty="0" err="1"/>
              <a:t>dr</a:t>
            </a:r>
            <a:r>
              <a:rPr lang="en-US" b="1" baseline="0" dirty="0"/>
              <a:t> pepper, beer, air. </a:t>
            </a:r>
          </a:p>
          <a:p>
            <a:endParaRPr lang="en-US" b="1" baseline="0" dirty="0"/>
          </a:p>
          <a:p>
            <a:r>
              <a:rPr lang="en-US" b="1" baseline="0" dirty="0"/>
              <a:t>When your force air through a </a:t>
            </a:r>
            <a:r>
              <a:rPr lang="en-US" b="1" baseline="0" dirty="0" err="1"/>
              <a:t>venturi</a:t>
            </a:r>
            <a:r>
              <a:rPr lang="en-US" b="1" baseline="0" dirty="0"/>
              <a:t>, you speed it up, and the pressure drops. </a:t>
            </a:r>
          </a:p>
          <a:p>
            <a:endParaRPr lang="en-US" b="1" baseline="0" dirty="0"/>
          </a:p>
          <a:p>
            <a:r>
              <a:rPr lang="en-US" b="1" baseline="0" dirty="0"/>
              <a:t>Lets take this idea, and go back and apply this. </a:t>
            </a:r>
          </a:p>
        </p:txBody>
      </p:sp>
      <p:sp>
        <p:nvSpPr>
          <p:cNvPr id="4" name="Slide Number Placeholder 3"/>
          <p:cNvSpPr>
            <a:spLocks noGrp="1"/>
          </p:cNvSpPr>
          <p:nvPr>
            <p:ph type="sldNum" sz="quarter" idx="10"/>
          </p:nvPr>
        </p:nvSpPr>
        <p:spPr/>
        <p:txBody>
          <a:bodyPr/>
          <a:lstStyle/>
          <a:p>
            <a:fld id="{A3021E92-AB3A-274C-A6C4-C777EC489BEC}" type="slidenum">
              <a:rPr lang="en-US" smtClean="0"/>
              <a:t>7</a:t>
            </a:fld>
            <a:endParaRPr lang="en-US"/>
          </a:p>
        </p:txBody>
      </p:sp>
    </p:spTree>
    <p:extLst>
      <p:ext uri="{BB962C8B-B14F-4D97-AF65-F5344CB8AC3E}">
        <p14:creationId xmlns:p14="http://schemas.microsoft.com/office/powerpoint/2010/main" val="949333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b="1" dirty="0"/>
              <a:t>Now</a:t>
            </a:r>
            <a:r>
              <a:rPr lang="en-US" sz="1200" b="1" baseline="0" dirty="0"/>
              <a:t> lets go back to the airfoil, and apply what we just learned. </a:t>
            </a:r>
          </a:p>
          <a:p>
            <a:pPr marL="0" indent="0">
              <a:buFont typeface="Arial"/>
              <a:buNone/>
            </a:pPr>
            <a:endParaRPr lang="en-US" sz="1200" b="1" baseline="0" dirty="0"/>
          </a:p>
          <a:p>
            <a:pPr marL="0" indent="0">
              <a:buFont typeface="Arial"/>
              <a:buNone/>
            </a:pPr>
            <a:r>
              <a:rPr lang="en-US" sz="1200" b="1" baseline="0" dirty="0"/>
              <a:t>All this air is rushing towards this airfoil. </a:t>
            </a:r>
          </a:p>
          <a:p>
            <a:pPr marL="0" indent="0">
              <a:buFont typeface="Arial"/>
              <a:buNone/>
            </a:pPr>
            <a:endParaRPr lang="en-US" sz="1200" b="1" baseline="0" dirty="0"/>
          </a:p>
          <a:p>
            <a:pPr marL="0" indent="0">
              <a:buFont typeface="Arial"/>
              <a:buNone/>
            </a:pPr>
            <a:r>
              <a:rPr lang="en-US" sz="1200" b="1" baseline="0" dirty="0"/>
              <a:t>Now look what happens, this air on top, is getting squeezed, its speeding up, and its pressure is dropping. So the top of our airfoil is creating a </a:t>
            </a:r>
            <a:r>
              <a:rPr lang="en-US" sz="1200" b="1" baseline="0" dirty="0" err="1"/>
              <a:t>venturi</a:t>
            </a:r>
            <a:r>
              <a:rPr lang="en-US" sz="1200" b="1" baseline="0" dirty="0"/>
              <a:t> out of thin air. Air is going to be forced to squeeze as it goes over the top. </a:t>
            </a:r>
          </a:p>
          <a:p>
            <a:pPr marL="0" indent="0">
              <a:buFont typeface="Arial"/>
              <a:buNone/>
            </a:pPr>
            <a:endParaRPr lang="en-US" sz="1200" b="1" baseline="0" dirty="0"/>
          </a:p>
          <a:p>
            <a:pPr marL="0" indent="0">
              <a:buFont typeface="Arial"/>
              <a:buNone/>
            </a:pPr>
            <a:r>
              <a:rPr lang="en-US" sz="1200" b="1" baseline="0" dirty="0"/>
              <a:t>That is how the molecules get there in the same amount of time. </a:t>
            </a:r>
          </a:p>
          <a:p>
            <a:pPr marL="0" indent="0">
              <a:buFont typeface="Arial"/>
              <a:buNone/>
            </a:pPr>
            <a:endParaRPr lang="en-US" sz="1200" b="1" baseline="0" dirty="0"/>
          </a:p>
          <a:p>
            <a:pPr marL="0" indent="0">
              <a:buFont typeface="Arial"/>
              <a:buNone/>
            </a:pPr>
            <a:r>
              <a:rPr lang="en-US" sz="1200" b="1" baseline="0" dirty="0"/>
              <a:t>This creates an area of low pressure above the airfoil, and a comparatively higher pressure below. A high pressure will ALWAYS seek out a low pressure system. The universe does not like to be out of balance. The airfoil is between the two, so it gets pushed upward by that high pressure, that is seeking out that low pressure. </a:t>
            </a:r>
          </a:p>
          <a:p>
            <a:pPr marL="0" indent="0">
              <a:buFont typeface="Arial"/>
              <a:buNone/>
            </a:pPr>
            <a:endParaRPr lang="en-US" sz="1200" b="1" baseline="0" dirty="0"/>
          </a:p>
          <a:p>
            <a:pPr marL="0" indent="0">
              <a:buFont typeface="Arial"/>
              <a:buNone/>
            </a:pPr>
            <a:r>
              <a:rPr lang="en-US" sz="1200" b="1" baseline="0" dirty="0"/>
              <a:t>Now we have all stuck our hand out the window, and thought to ourselves, “Oh this is how airplanes fly” not really, a little bit, we will talk about that later. About 10% is that slicing action. 90% is the </a:t>
            </a:r>
            <a:r>
              <a:rPr lang="en-US" sz="1200" b="1" baseline="0" dirty="0" err="1"/>
              <a:t>venturi</a:t>
            </a:r>
            <a:r>
              <a:rPr lang="en-US" sz="1200" b="1" baseline="0" dirty="0"/>
              <a:t> effect, or </a:t>
            </a:r>
            <a:r>
              <a:rPr lang="en-US" sz="1200" b="1" baseline="0" dirty="0" err="1"/>
              <a:t>bernoulli’s</a:t>
            </a:r>
            <a:r>
              <a:rPr lang="en-US" sz="1200" b="1" baseline="0" dirty="0"/>
              <a:t> principle. </a:t>
            </a:r>
          </a:p>
          <a:p>
            <a:pPr marL="0" indent="0">
              <a:buFont typeface="Arial"/>
              <a:buNone/>
            </a:pPr>
            <a:endParaRPr lang="en-US" sz="1200" b="1" baseline="0" dirty="0"/>
          </a:p>
          <a:p>
            <a:pPr marL="0" indent="0">
              <a:buFont typeface="Arial"/>
              <a:buNone/>
            </a:pPr>
            <a:r>
              <a:rPr lang="en-US" sz="1200" b="1" baseline="0" dirty="0"/>
              <a:t>At this point, does that make sense? Important, must have it to move on. </a:t>
            </a:r>
            <a:endParaRPr lang="en-US" sz="1200" b="1" dirty="0"/>
          </a:p>
        </p:txBody>
      </p:sp>
      <p:sp>
        <p:nvSpPr>
          <p:cNvPr id="4" name="Slide Number Placeholder 3"/>
          <p:cNvSpPr>
            <a:spLocks noGrp="1"/>
          </p:cNvSpPr>
          <p:nvPr>
            <p:ph type="sldNum" sz="quarter" idx="10"/>
          </p:nvPr>
        </p:nvSpPr>
        <p:spPr/>
        <p:txBody>
          <a:bodyPr/>
          <a:lstStyle/>
          <a:p>
            <a:fld id="{A3021E92-AB3A-274C-A6C4-C777EC489BEC}" type="slidenum">
              <a:rPr lang="en-US" smtClean="0"/>
              <a:t>8</a:t>
            </a:fld>
            <a:endParaRPr lang="en-US"/>
          </a:p>
        </p:txBody>
      </p:sp>
    </p:spTree>
    <p:extLst>
      <p:ext uri="{BB962C8B-B14F-4D97-AF65-F5344CB8AC3E}">
        <p14:creationId xmlns:p14="http://schemas.microsoft.com/office/powerpoint/2010/main" val="949333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b="1" dirty="0"/>
              <a:t>Now what if I want to increase</a:t>
            </a:r>
            <a:r>
              <a:rPr lang="en-US" sz="1200" b="1" baseline="0" dirty="0"/>
              <a:t> my lift? Lets say </a:t>
            </a:r>
            <a:r>
              <a:rPr lang="en-US" sz="1200" b="1" baseline="0" dirty="0" err="1"/>
              <a:t>im</a:t>
            </a:r>
            <a:r>
              <a:rPr lang="en-US" sz="1200" b="1" baseline="0" dirty="0"/>
              <a:t> flying along at 1000 feet, and I want to go up to 2000 feet, how can I cause my airfoil to create even more lift. </a:t>
            </a:r>
          </a:p>
          <a:p>
            <a:pPr marL="0" indent="0">
              <a:buFont typeface="Arial"/>
              <a:buNone/>
            </a:pPr>
            <a:endParaRPr lang="en-US" sz="1200" b="1" baseline="0" dirty="0"/>
          </a:p>
          <a:p>
            <a:pPr marL="0" indent="0">
              <a:buFont typeface="Arial"/>
              <a:buNone/>
            </a:pPr>
            <a:r>
              <a:rPr lang="en-US" sz="1200" b="1" baseline="0" dirty="0"/>
              <a:t>We can do two things to increase the lift of an airfoil. </a:t>
            </a:r>
          </a:p>
          <a:p>
            <a:pPr marL="0" indent="0">
              <a:buFont typeface="Arial"/>
              <a:buNone/>
            </a:pPr>
            <a:endParaRPr lang="en-US" sz="1200" b="1" baseline="0" dirty="0"/>
          </a:p>
          <a:p>
            <a:pPr marL="0" indent="0">
              <a:buFont typeface="Arial"/>
              <a:buNone/>
            </a:pPr>
            <a:r>
              <a:rPr lang="en-US" sz="1200" b="1" baseline="0" dirty="0"/>
              <a:t>The first is to increase the speed of the airfoil. </a:t>
            </a:r>
          </a:p>
          <a:p>
            <a:pPr marL="0" indent="0">
              <a:buFont typeface="Arial"/>
              <a:buNone/>
            </a:pPr>
            <a:endParaRPr lang="en-US" sz="1200" b="1" baseline="0" dirty="0"/>
          </a:p>
          <a:p>
            <a:pPr marL="0" indent="0">
              <a:buFont typeface="Arial"/>
              <a:buNone/>
            </a:pPr>
            <a:r>
              <a:rPr lang="en-US" sz="1200" b="1" baseline="0" dirty="0"/>
              <a:t>As the speed of the airfoil increases, the relative wind opposite the airfoil increases, and the pressure differential increases. </a:t>
            </a:r>
          </a:p>
          <a:p>
            <a:pPr marL="0" indent="0">
              <a:buFont typeface="Arial"/>
              <a:buNone/>
            </a:pPr>
            <a:endParaRPr lang="en-US" sz="1200" b="1" baseline="0" dirty="0"/>
          </a:p>
          <a:p>
            <a:pPr marL="0" indent="0">
              <a:buFont typeface="Arial"/>
              <a:buNone/>
            </a:pPr>
            <a:r>
              <a:rPr lang="en-US" sz="1200" b="1" baseline="0" dirty="0"/>
              <a:t>A common example of this is an airplane taking off of a runway. </a:t>
            </a:r>
          </a:p>
          <a:p>
            <a:pPr marL="0" indent="0">
              <a:buFont typeface="Arial"/>
              <a:buNone/>
            </a:pPr>
            <a:endParaRPr lang="en-US" sz="1200" b="1" baseline="0" dirty="0"/>
          </a:p>
          <a:p>
            <a:pPr marL="0" indent="0">
              <a:buFont typeface="Arial"/>
              <a:buNone/>
            </a:pPr>
            <a:r>
              <a:rPr lang="en-US" sz="1200" b="1" baseline="0" dirty="0"/>
              <a:t>They go wailing down the runway. As their wailing down that runway, they are gaining speed, and gaining lift. </a:t>
            </a:r>
          </a:p>
          <a:p>
            <a:pPr marL="0" indent="0">
              <a:buFont typeface="Arial"/>
              <a:buNone/>
            </a:pPr>
            <a:endParaRPr lang="en-US" sz="900" b="1" baseline="0" dirty="0"/>
          </a:p>
          <a:p>
            <a:pPr marL="0" indent="0">
              <a:buFont typeface="Arial"/>
              <a:buNone/>
            </a:pPr>
            <a:endParaRPr lang="en-US" sz="900" b="1" baseline="0" dirty="0"/>
          </a:p>
          <a:p>
            <a:pPr marL="0" indent="0">
              <a:buFont typeface="Arial"/>
              <a:buNone/>
            </a:pPr>
            <a:endParaRPr lang="en-US" sz="900" b="1" baseline="0" dirty="0"/>
          </a:p>
          <a:p>
            <a:pPr marL="0" indent="0">
              <a:buFont typeface="Arial"/>
              <a:buNone/>
            </a:pPr>
            <a:endParaRPr lang="en-US" sz="900" b="1" dirty="0"/>
          </a:p>
        </p:txBody>
      </p:sp>
      <p:sp>
        <p:nvSpPr>
          <p:cNvPr id="4" name="Slide Number Placeholder 3"/>
          <p:cNvSpPr>
            <a:spLocks noGrp="1"/>
          </p:cNvSpPr>
          <p:nvPr>
            <p:ph type="sldNum" sz="quarter" idx="10"/>
          </p:nvPr>
        </p:nvSpPr>
        <p:spPr/>
        <p:txBody>
          <a:bodyPr/>
          <a:lstStyle/>
          <a:p>
            <a:fld id="{A3021E92-AB3A-274C-A6C4-C777EC489BEC}" type="slidenum">
              <a:rPr lang="en-US" smtClean="0"/>
              <a:t>9</a:t>
            </a:fld>
            <a:endParaRPr lang="en-US"/>
          </a:p>
        </p:txBody>
      </p:sp>
    </p:spTree>
    <p:extLst>
      <p:ext uri="{BB962C8B-B14F-4D97-AF65-F5344CB8AC3E}">
        <p14:creationId xmlns:p14="http://schemas.microsoft.com/office/powerpoint/2010/main" val="949333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8"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8E80666-FB37-4B36-9149-507F3B0178E3}" type="datetimeFigureOut">
              <a:rPr lang="en-US" smtClean="0"/>
              <a:pPr/>
              <a:t>2/7/2019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A5B59F4-DDCB-41FF-83F5-A48440F36FA7}" type="datetime4">
              <a:rPr lang="en-US" smtClean="0"/>
              <a:pPr/>
              <a:t>February 7,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
        <p:nvSpPr>
          <p:cNvPr id="7" name="Freeform 6"/>
          <p:cNvSpPr/>
          <p:nvPr userDrawn="1"/>
        </p:nvSpPr>
        <p:spPr>
          <a:xfrm>
            <a:off x="0" y="5457826"/>
            <a:ext cx="7239000" cy="140017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92"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9"/>
            <a:ext cx="7605568" cy="927911"/>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9"/>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056348-D703-428C-A1C4-7D6796EF5F41}" type="datetime4">
              <a:rPr lang="en-US" smtClean="0"/>
              <a:pPr/>
              <a:t>February 7,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
        <p:nvSpPr>
          <p:cNvPr id="7" name="Freeform 6"/>
          <p:cNvSpPr/>
          <p:nvPr userDrawn="1"/>
        </p:nvSpPr>
        <p:spPr>
          <a:xfrm>
            <a:off x="0" y="5457826"/>
            <a:ext cx="7239000" cy="140017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92"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9"/>
            <a:ext cx="7605568" cy="927911"/>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9"/>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32D1919-1B5F-4141-B613-3E5C6008A186}" type="datetime4">
              <a:rPr lang="en-US" smtClean="0"/>
              <a:pPr/>
              <a:t>February 7,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8"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8"/>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1"/>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1"/>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1"/>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BCCA7B5-8BC9-491C-A887-7C3E7ED947D8}" type="datetime4">
              <a:rPr lang="en-US" smtClean="0"/>
              <a:pPr/>
              <a:t>February 7,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8"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4"/>
            <a:ext cx="4040188" cy="394176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8" y="1516914"/>
            <a:ext cx="4041775" cy="394176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DA18ED0-40F2-434C-A848-B92581875164}" type="datetime4">
              <a:rPr lang="en-US" smtClean="0"/>
              <a:pPr/>
              <a:t>February 7, 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7855437F-F4F9-44A9-B4D3-9191CA04E889}" type="datetime4">
              <a:rPr lang="en-US" smtClean="0"/>
              <a:pPr/>
              <a:t>February 7, 2019</a:t>
            </a:fld>
            <a:endParaRPr lang="en-US"/>
          </a:p>
        </p:txBody>
      </p:sp>
      <p:sp>
        <p:nvSpPr>
          <p:cNvPr id="8" name="Slide Number Placeholder 7"/>
          <p:cNvSpPr>
            <a:spLocks noGrp="1"/>
          </p:cNvSpPr>
          <p:nvPr>
            <p:ph type="sldNum" sz="quarter" idx="11"/>
          </p:nvPr>
        </p:nvSpPr>
        <p:spPr/>
        <p:txBody>
          <a:bodyPr/>
          <a:lstStyle/>
          <a:p>
            <a:fld id="{1D72EBF8-7CF5-44B7-B2BF-E22DE4D0703D}"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A24E59-01D0-4537-B876-7E5EC75B028D}" type="datetime4">
              <a:rPr lang="en-US" smtClean="0"/>
              <a:pPr/>
              <a:t>February 7, 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55A2E49-18A1-40BC-BA5D-5A2EC8FDDF15}" type="datetime4">
              <a:rPr lang="en-US" smtClean="0"/>
              <a:pPr/>
              <a:t>February 7,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5"/>
            <a:ext cx="762000" cy="365125"/>
          </a:xfrm>
        </p:spPr>
        <p:txBody>
          <a:body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6"/>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Drag picture to placeholder or click icon to add</a:t>
            </a:r>
            <a:endParaRPr kumimoji="0" lang="en-US" dirty="0"/>
          </a:p>
        </p:txBody>
      </p:sp>
      <p:sp>
        <p:nvSpPr>
          <p:cNvPr id="4" name="Text Placeholder 3"/>
          <p:cNvSpPr>
            <a:spLocks noGrp="1"/>
          </p:cNvSpPr>
          <p:nvPr>
            <p:ph type="body" sz="half" idx="2"/>
          </p:nvPr>
        </p:nvSpPr>
        <p:spPr>
          <a:xfrm>
            <a:off x="5556734" y="2998766"/>
            <a:ext cx="3053866" cy="2663483"/>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5"/>
            <a:ext cx="2133600" cy="365125"/>
          </a:xfrm>
        </p:spPr>
        <p:txBody>
          <a:bodyPr/>
          <a:lstStyle/>
          <a:p>
            <a:fld id="{52983DA4-3B24-449B-95CA-514EB7E30A99}" type="datetime4">
              <a:rPr lang="en-US" smtClean="0"/>
              <a:pPr/>
              <a:t>February 7,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9"/>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1"/>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5"/>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42120D2-3948-4F8F-BE5D-E7E7D97880B2}" type="datetime4">
              <a:rPr lang="en-US" smtClean="0"/>
              <a:pPr/>
              <a:t>February 7, 2019</a:t>
            </a:fld>
            <a:endParaRPr lang="en-US" dirty="0" err="1"/>
          </a:p>
        </p:txBody>
      </p:sp>
      <p:sp>
        <p:nvSpPr>
          <p:cNvPr id="22" name="Footer Placeholder 21"/>
          <p:cNvSpPr>
            <a:spLocks noGrp="1"/>
          </p:cNvSpPr>
          <p:nvPr>
            <p:ph type="ftr" sz="quarter" idx="3"/>
          </p:nvPr>
        </p:nvSpPr>
        <p:spPr>
          <a:xfrm>
            <a:off x="3124200" y="6422065"/>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5"/>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1D72EBF8-7CF5-44B7-B2BF-E22DE4D0703D}"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383" r:id="rId7"/>
    <p:sldLayoutId id="2147484384" r:id="rId8"/>
    <p:sldLayoutId id="2147484385" r:id="rId9"/>
    <p:sldLayoutId id="2147484386" r:id="rId10"/>
    <p:sldLayoutId id="2147484387" r:id="rId11"/>
  </p:sldLayoutIdLst>
  <p:hf sldNum="0"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7.wdp"/></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7.wdp"/></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8.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40072"/>
            <a:ext cx="7467600" cy="1143000"/>
          </a:xfrm>
        </p:spPr>
        <p:txBody>
          <a:bodyPr/>
          <a:lstStyle/>
          <a:p>
            <a:pPr algn="ctr"/>
            <a:r>
              <a:rPr lang="en-US" b="1" i="1" dirty="0">
                <a:latin typeface="+mn-lt"/>
              </a:rPr>
              <a:t>Basic Aerodynamics</a:t>
            </a:r>
          </a:p>
        </p:txBody>
      </p:sp>
      <p:sp>
        <p:nvSpPr>
          <p:cNvPr id="5" name="Title 1"/>
          <p:cNvSpPr txBox="1">
            <a:spLocks/>
          </p:cNvSpPr>
          <p:nvPr/>
        </p:nvSpPr>
        <p:spPr>
          <a:xfrm>
            <a:off x="838200" y="5429239"/>
            <a:ext cx="7467600" cy="1143000"/>
          </a:xfrm>
          <a:prstGeom prst="rect">
            <a:avLst/>
          </a:prstGeom>
        </p:spPr>
        <p:txBody>
          <a:bodyPr vert="horz" lIns="45720" rIns="45720" anchor="ctr">
            <a:normAutofit fontScale="92500"/>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fld id="{2D0A2515-C42F-E148-B6EC-D9487CF5FECB}" type="datetime2">
              <a:rPr lang="en-US" b="1" i="1" smtClean="0">
                <a:latin typeface="+mn-lt"/>
              </a:rPr>
              <a:t>Thursday, February 7, 2019</a:t>
            </a:fld>
            <a:endParaRPr lang="en-US" b="1" i="1" dirty="0">
              <a:latin typeface="+mn-lt"/>
            </a:endParaRPr>
          </a:p>
        </p:txBody>
      </p:sp>
      <p:pic>
        <p:nvPicPr>
          <p:cNvPr id="3" name="Picture 2"/>
          <p:cNvPicPr>
            <a:picLocks noChangeAspect="1"/>
          </p:cNvPicPr>
          <p:nvPr/>
        </p:nvPicPr>
        <p:blipFill>
          <a:blip r:embed="rId3"/>
          <a:stretch>
            <a:fillRect/>
          </a:stretch>
        </p:blipFill>
        <p:spPr>
          <a:xfrm>
            <a:off x="1956955" y="1301171"/>
            <a:ext cx="4711559" cy="3836555"/>
          </a:xfrm>
          <a:prstGeom prst="rect">
            <a:avLst/>
          </a:prstGeom>
          <a:ln w="38100" cmpd="sng">
            <a:solidFill>
              <a:schemeClr val="bg1"/>
            </a:solidFill>
          </a:ln>
        </p:spPr>
      </p:pic>
    </p:spTree>
    <p:extLst>
      <p:ext uri="{BB962C8B-B14F-4D97-AF65-F5344CB8AC3E}">
        <p14:creationId xmlns:p14="http://schemas.microsoft.com/office/powerpoint/2010/main" val="3730197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p:cNvSpPr/>
          <p:nvPr/>
        </p:nvSpPr>
        <p:spPr>
          <a:xfrm rot="1129836">
            <a:off x="1970143" y="3657353"/>
            <a:ext cx="257283" cy="221680"/>
          </a:xfrm>
          <a:prstGeom prst="ellipse">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1941253" y="2328446"/>
            <a:ext cx="2642736" cy="1546797"/>
          </a:xfrm>
          <a:prstGeom prst="ellipse">
            <a:avLst/>
          </a:prstGeom>
          <a:solidFill>
            <a:schemeClr val="tx1">
              <a:lumMod val="75000"/>
            </a:schemeClr>
          </a:solidFill>
          <a:ln w="76200" cmpd="sng">
            <a:solidFill>
              <a:schemeClr val="tx1">
                <a:lumMod val="75000"/>
              </a:schemeClr>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p:cNvSpPr/>
          <p:nvPr/>
        </p:nvSpPr>
        <p:spPr>
          <a:xfrm rot="1064189">
            <a:off x="6063295" y="3488342"/>
            <a:ext cx="681809" cy="242814"/>
          </a:xfrm>
          <a:prstGeom prst="ellipse">
            <a:avLst/>
          </a:prstGeom>
          <a:solidFill>
            <a:schemeClr val="tx1">
              <a:lumMod val="75000"/>
            </a:schemeClr>
          </a:solidFill>
          <a:ln w="76200" cmpd="sng">
            <a:solidFill>
              <a:schemeClr val="tx1">
                <a:lumMod val="75000"/>
              </a:schemeClr>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p:cNvSpPr/>
          <p:nvPr/>
        </p:nvSpPr>
        <p:spPr>
          <a:xfrm rot="1396122">
            <a:off x="3671716" y="2746782"/>
            <a:ext cx="2158427" cy="903723"/>
          </a:xfrm>
          <a:prstGeom prst="ellipse">
            <a:avLst/>
          </a:prstGeom>
          <a:solidFill>
            <a:schemeClr val="tx1">
              <a:lumMod val="75000"/>
            </a:schemeClr>
          </a:solidFill>
          <a:ln w="76200" cmpd="sng">
            <a:solidFill>
              <a:schemeClr val="tx1">
                <a:lumMod val="75000"/>
              </a:schemeClr>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p:cNvSpPr/>
          <p:nvPr/>
        </p:nvSpPr>
        <p:spPr>
          <a:xfrm rot="1274484">
            <a:off x="4856179" y="3149737"/>
            <a:ext cx="1545759" cy="478339"/>
          </a:xfrm>
          <a:prstGeom prst="ellipse">
            <a:avLst/>
          </a:prstGeom>
          <a:solidFill>
            <a:schemeClr val="tx1">
              <a:lumMod val="75000"/>
            </a:schemeClr>
          </a:solidFill>
          <a:ln w="76200" cmpd="sng">
            <a:solidFill>
              <a:schemeClr val="tx1">
                <a:lumMod val="75000"/>
              </a:schemeClr>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p:cNvSpPr/>
          <p:nvPr/>
        </p:nvSpPr>
        <p:spPr>
          <a:xfrm>
            <a:off x="2043943" y="2315216"/>
            <a:ext cx="1521382" cy="903723"/>
          </a:xfrm>
          <a:prstGeom prst="ellipse">
            <a:avLst/>
          </a:prstGeom>
          <a:solidFill>
            <a:schemeClr val="tx1">
              <a:lumMod val="75000"/>
            </a:schemeClr>
          </a:solidFill>
          <a:ln w="76200" cmpd="sng">
            <a:solidFill>
              <a:schemeClr val="tx1">
                <a:lumMod val="75000"/>
              </a:schemeClr>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p:cNvSpPr/>
          <p:nvPr/>
        </p:nvSpPr>
        <p:spPr>
          <a:xfrm>
            <a:off x="1941252" y="2920418"/>
            <a:ext cx="1521382" cy="903723"/>
          </a:xfrm>
          <a:prstGeom prst="ellipse">
            <a:avLst/>
          </a:prstGeom>
          <a:solidFill>
            <a:schemeClr val="tx1">
              <a:lumMod val="75000"/>
            </a:schemeClr>
          </a:solidFill>
          <a:ln w="76200" cmpd="sng">
            <a:solidFill>
              <a:schemeClr val="tx1">
                <a:lumMod val="75000"/>
              </a:schemeClr>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Oval 27"/>
          <p:cNvSpPr/>
          <p:nvPr/>
        </p:nvSpPr>
        <p:spPr>
          <a:xfrm>
            <a:off x="1966375" y="3653563"/>
            <a:ext cx="257283" cy="221680"/>
          </a:xfrm>
          <a:prstGeom prst="ellipse">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6" name="Group 65"/>
          <p:cNvGrpSpPr/>
          <p:nvPr/>
        </p:nvGrpSpPr>
        <p:grpSpPr>
          <a:xfrm>
            <a:off x="1944562" y="3108071"/>
            <a:ext cx="5291363" cy="924153"/>
            <a:chOff x="1735103" y="2328651"/>
            <a:chExt cx="5291363" cy="924153"/>
          </a:xfrm>
        </p:grpSpPr>
        <p:sp>
          <p:nvSpPr>
            <p:cNvPr id="19" name="Freeform 18"/>
            <p:cNvSpPr/>
            <p:nvPr/>
          </p:nvSpPr>
          <p:spPr>
            <a:xfrm>
              <a:off x="1756916" y="2344500"/>
              <a:ext cx="5037378" cy="889781"/>
            </a:xfrm>
            <a:custGeom>
              <a:avLst/>
              <a:gdLst>
                <a:gd name="connsiteX0" fmla="*/ 5031984 w 5037378"/>
                <a:gd name="connsiteY0" fmla="*/ 679644 h 889781"/>
                <a:gd name="connsiteX1" fmla="*/ 3094909 w 5037378"/>
                <a:gd name="connsiteY1" fmla="*/ 204552 h 889781"/>
                <a:gd name="connsiteX2" fmla="*/ 2044137 w 5037378"/>
                <a:gd name="connsiteY2" fmla="*/ 30960 h 889781"/>
                <a:gd name="connsiteX3" fmla="*/ 1084737 w 5037378"/>
                <a:gd name="connsiteY3" fmla="*/ 12688 h 889781"/>
                <a:gd name="connsiteX4" fmla="*/ 381176 w 5037378"/>
                <a:gd name="connsiteY4" fmla="*/ 168006 h 889781"/>
                <a:gd name="connsiteX5" fmla="*/ 33965 w 5037378"/>
                <a:gd name="connsiteY5" fmla="*/ 414689 h 889781"/>
                <a:gd name="connsiteX6" fmla="*/ 43102 w 5037378"/>
                <a:gd name="connsiteY6" fmla="*/ 643098 h 889781"/>
                <a:gd name="connsiteX7" fmla="*/ 298942 w 5037378"/>
                <a:gd name="connsiteY7" fmla="*/ 825826 h 889781"/>
                <a:gd name="connsiteX8" fmla="*/ 901994 w 5037378"/>
                <a:gd name="connsiteY8" fmla="*/ 889781 h 889781"/>
                <a:gd name="connsiteX9" fmla="*/ 2446172 w 5037378"/>
                <a:gd name="connsiteY9" fmla="*/ 871508 h 889781"/>
                <a:gd name="connsiteX10" fmla="*/ 5031984 w 5037378"/>
                <a:gd name="connsiteY10" fmla="*/ 679644 h 88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7378" h="889781">
                  <a:moveTo>
                    <a:pt x="5031984" y="679644"/>
                  </a:moveTo>
                  <a:cubicBezTo>
                    <a:pt x="5140107" y="568485"/>
                    <a:pt x="3592883" y="312666"/>
                    <a:pt x="3094909" y="204552"/>
                  </a:cubicBezTo>
                  <a:cubicBezTo>
                    <a:pt x="2596935" y="96438"/>
                    <a:pt x="2379166" y="62937"/>
                    <a:pt x="2044137" y="30960"/>
                  </a:cubicBezTo>
                  <a:cubicBezTo>
                    <a:pt x="1709108" y="-1017"/>
                    <a:pt x="1361897" y="-10153"/>
                    <a:pt x="1084737" y="12688"/>
                  </a:cubicBezTo>
                  <a:cubicBezTo>
                    <a:pt x="807577" y="35529"/>
                    <a:pt x="556305" y="101006"/>
                    <a:pt x="381176" y="168006"/>
                  </a:cubicBezTo>
                  <a:cubicBezTo>
                    <a:pt x="206047" y="235006"/>
                    <a:pt x="90311" y="335507"/>
                    <a:pt x="33965" y="414689"/>
                  </a:cubicBezTo>
                  <a:cubicBezTo>
                    <a:pt x="-22381" y="493871"/>
                    <a:pt x="-1061" y="574575"/>
                    <a:pt x="43102" y="643098"/>
                  </a:cubicBezTo>
                  <a:cubicBezTo>
                    <a:pt x="87265" y="711621"/>
                    <a:pt x="155793" y="784712"/>
                    <a:pt x="298942" y="825826"/>
                  </a:cubicBezTo>
                  <a:cubicBezTo>
                    <a:pt x="442091" y="866940"/>
                    <a:pt x="901994" y="889781"/>
                    <a:pt x="901994" y="889781"/>
                  </a:cubicBezTo>
                  <a:lnTo>
                    <a:pt x="2446172" y="871508"/>
                  </a:lnTo>
                  <a:cubicBezTo>
                    <a:pt x="3137549" y="841053"/>
                    <a:pt x="4923861" y="790803"/>
                    <a:pt x="5031984" y="679644"/>
                  </a:cubicBezTo>
                  <a:close/>
                </a:path>
              </a:pathLst>
            </a:cu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reeform 23"/>
            <p:cNvSpPr/>
            <p:nvPr/>
          </p:nvSpPr>
          <p:spPr>
            <a:xfrm>
              <a:off x="1735103" y="2328651"/>
              <a:ext cx="5291363" cy="924153"/>
            </a:xfrm>
            <a:custGeom>
              <a:avLst/>
              <a:gdLst>
                <a:gd name="connsiteX0" fmla="*/ 5291363 w 5291363"/>
                <a:gd name="connsiteY0" fmla="*/ 704629 h 924153"/>
                <a:gd name="connsiteX1" fmla="*/ 3436522 w 5291363"/>
                <a:gd name="connsiteY1" fmla="*/ 293492 h 924153"/>
                <a:gd name="connsiteX2" fmla="*/ 2385750 w 5291363"/>
                <a:gd name="connsiteY2" fmla="*/ 74219 h 924153"/>
                <a:gd name="connsiteX3" fmla="*/ 1097413 w 5291363"/>
                <a:gd name="connsiteY3" fmla="*/ 10264 h 924153"/>
                <a:gd name="connsiteX4" fmla="*/ 211109 w 5291363"/>
                <a:gd name="connsiteY4" fmla="*/ 266083 h 924153"/>
                <a:gd name="connsiteX5" fmla="*/ 955 w 5291363"/>
                <a:gd name="connsiteY5" fmla="*/ 604129 h 924153"/>
                <a:gd name="connsiteX6" fmla="*/ 256795 w 5291363"/>
                <a:gd name="connsiteY6" fmla="*/ 841675 h 924153"/>
                <a:gd name="connsiteX7" fmla="*/ 1261881 w 5291363"/>
                <a:gd name="connsiteY7" fmla="*/ 923903 h 924153"/>
                <a:gd name="connsiteX8" fmla="*/ 3071036 w 5291363"/>
                <a:gd name="connsiteY8" fmla="*/ 869084 h 92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1363" h="924153">
                  <a:moveTo>
                    <a:pt x="5291363" y="704629"/>
                  </a:moveTo>
                  <a:lnTo>
                    <a:pt x="3436522" y="293492"/>
                  </a:lnTo>
                  <a:cubicBezTo>
                    <a:pt x="2952253" y="188424"/>
                    <a:pt x="2775601" y="121424"/>
                    <a:pt x="2385750" y="74219"/>
                  </a:cubicBezTo>
                  <a:cubicBezTo>
                    <a:pt x="1995899" y="27014"/>
                    <a:pt x="1459853" y="-21713"/>
                    <a:pt x="1097413" y="10264"/>
                  </a:cubicBezTo>
                  <a:cubicBezTo>
                    <a:pt x="734973" y="42241"/>
                    <a:pt x="393852" y="167106"/>
                    <a:pt x="211109" y="266083"/>
                  </a:cubicBezTo>
                  <a:cubicBezTo>
                    <a:pt x="28366" y="365060"/>
                    <a:pt x="-6659" y="508197"/>
                    <a:pt x="955" y="604129"/>
                  </a:cubicBezTo>
                  <a:cubicBezTo>
                    <a:pt x="8569" y="700061"/>
                    <a:pt x="46641" y="788379"/>
                    <a:pt x="256795" y="841675"/>
                  </a:cubicBezTo>
                  <a:cubicBezTo>
                    <a:pt x="466949" y="894971"/>
                    <a:pt x="792841" y="919335"/>
                    <a:pt x="1261881" y="923903"/>
                  </a:cubicBezTo>
                  <a:cubicBezTo>
                    <a:pt x="1730921" y="928471"/>
                    <a:pt x="3071036" y="869084"/>
                    <a:pt x="3071036" y="869084"/>
                  </a:cubicBezTo>
                </a:path>
              </a:pathLst>
            </a:cu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cxnSp>
        <p:nvCxnSpPr>
          <p:cNvPr id="26" name="Straight Connector 25"/>
          <p:cNvCxnSpPr>
            <a:stCxn id="24" idx="8"/>
            <a:endCxn id="24" idx="0"/>
          </p:cNvCxnSpPr>
          <p:nvPr/>
        </p:nvCxnSpPr>
        <p:spPr>
          <a:xfrm flipV="1">
            <a:off x="5015598" y="3812700"/>
            <a:ext cx="2220327" cy="164455"/>
          </a:xfrm>
          <a:prstGeom prst="line">
            <a:avLst/>
          </a:prstGeom>
          <a:ln w="7620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Freeform 2"/>
          <p:cNvSpPr/>
          <p:nvPr/>
        </p:nvSpPr>
        <p:spPr>
          <a:xfrm>
            <a:off x="1885720" y="2262896"/>
            <a:ext cx="5320136" cy="1554084"/>
          </a:xfrm>
          <a:custGeom>
            <a:avLst/>
            <a:gdLst>
              <a:gd name="connsiteX0" fmla="*/ 56669 w 5320136"/>
              <a:gd name="connsiteY0" fmla="*/ 1431832 h 1554084"/>
              <a:gd name="connsiteX1" fmla="*/ 2336 w 5320136"/>
              <a:gd name="connsiteY1" fmla="*/ 1126202 h 1554084"/>
              <a:gd name="connsiteX2" fmla="*/ 29503 w 5320136"/>
              <a:gd name="connsiteY2" fmla="*/ 739071 h 1554084"/>
              <a:gd name="connsiteX3" fmla="*/ 199292 w 5320136"/>
              <a:gd name="connsiteY3" fmla="*/ 290813 h 1554084"/>
              <a:gd name="connsiteX4" fmla="*/ 436997 w 5320136"/>
              <a:gd name="connsiteY4" fmla="*/ 100643 h 1554084"/>
              <a:gd name="connsiteX5" fmla="*/ 810533 w 5320136"/>
              <a:gd name="connsiteY5" fmla="*/ 19142 h 1554084"/>
              <a:gd name="connsiteX6" fmla="*/ 1224819 w 5320136"/>
              <a:gd name="connsiteY6" fmla="*/ 5559 h 1554084"/>
              <a:gd name="connsiteX7" fmla="*/ 1815686 w 5320136"/>
              <a:gd name="connsiteY7" fmla="*/ 93852 h 1554084"/>
              <a:gd name="connsiteX8" fmla="*/ 2508426 w 5320136"/>
              <a:gd name="connsiteY8" fmla="*/ 304397 h 1554084"/>
              <a:gd name="connsiteX9" fmla="*/ 3235124 w 5320136"/>
              <a:gd name="connsiteY9" fmla="*/ 589652 h 1554084"/>
              <a:gd name="connsiteX10" fmla="*/ 4348941 w 5320136"/>
              <a:gd name="connsiteY10" fmla="*/ 1105827 h 1554084"/>
              <a:gd name="connsiteX11" fmla="*/ 5320136 w 5320136"/>
              <a:gd name="connsiteY11" fmla="*/ 1554084 h 155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20136" h="1554084">
                <a:moveTo>
                  <a:pt x="56669" y="1431832"/>
                </a:moveTo>
                <a:cubicBezTo>
                  <a:pt x="31766" y="1336747"/>
                  <a:pt x="6864" y="1241662"/>
                  <a:pt x="2336" y="1126202"/>
                </a:cubicBezTo>
                <a:cubicBezTo>
                  <a:pt x="-2192" y="1010742"/>
                  <a:pt x="-3323" y="878302"/>
                  <a:pt x="29503" y="739071"/>
                </a:cubicBezTo>
                <a:cubicBezTo>
                  <a:pt x="62329" y="599840"/>
                  <a:pt x="131376" y="397218"/>
                  <a:pt x="199292" y="290813"/>
                </a:cubicBezTo>
                <a:cubicBezTo>
                  <a:pt x="267208" y="184408"/>
                  <a:pt x="335124" y="145921"/>
                  <a:pt x="436997" y="100643"/>
                </a:cubicBezTo>
                <a:cubicBezTo>
                  <a:pt x="538870" y="55365"/>
                  <a:pt x="679229" y="34989"/>
                  <a:pt x="810533" y="19142"/>
                </a:cubicBezTo>
                <a:cubicBezTo>
                  <a:pt x="941837" y="3295"/>
                  <a:pt x="1057293" y="-6893"/>
                  <a:pt x="1224819" y="5559"/>
                </a:cubicBezTo>
                <a:cubicBezTo>
                  <a:pt x="1392345" y="18011"/>
                  <a:pt x="1601752" y="44046"/>
                  <a:pt x="1815686" y="93852"/>
                </a:cubicBezTo>
                <a:cubicBezTo>
                  <a:pt x="2029621" y="143658"/>
                  <a:pt x="2271853" y="221764"/>
                  <a:pt x="2508426" y="304397"/>
                </a:cubicBezTo>
                <a:cubicBezTo>
                  <a:pt x="2744999" y="387030"/>
                  <a:pt x="2928372" y="456080"/>
                  <a:pt x="3235124" y="589652"/>
                </a:cubicBezTo>
                <a:cubicBezTo>
                  <a:pt x="3541876" y="723224"/>
                  <a:pt x="4348941" y="1105827"/>
                  <a:pt x="4348941" y="1105827"/>
                </a:cubicBezTo>
                <a:lnTo>
                  <a:pt x="5320136" y="1554084"/>
                </a:lnTo>
              </a:path>
            </a:pathLst>
          </a:cu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a:xfrm>
            <a:off x="457200" y="152371"/>
            <a:ext cx="7467600" cy="1143000"/>
          </a:xfrm>
        </p:spPr>
        <p:txBody>
          <a:bodyPr>
            <a:normAutofit/>
          </a:bodyPr>
          <a:lstStyle/>
          <a:p>
            <a:r>
              <a:rPr lang="en-US" sz="3600" b="1" i="1" dirty="0">
                <a:latin typeface="+mn-lt"/>
              </a:rPr>
              <a:t>Airfoils</a:t>
            </a:r>
          </a:p>
        </p:txBody>
      </p:sp>
      <p:pic>
        <p:nvPicPr>
          <p:cNvPr id="33" name="Picture 32"/>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66597">
            <a:off x="-625287" y="-6745939"/>
            <a:ext cx="10573855" cy="4913482"/>
          </a:xfrm>
          <a:prstGeom prst="rect">
            <a:avLst/>
          </a:prstGeom>
          <a:noFill/>
          <a:ln>
            <a:noFill/>
          </a:ln>
        </p:spPr>
      </p:pic>
    </p:spTree>
    <p:extLst>
      <p:ext uri="{BB962C8B-B14F-4D97-AF65-F5344CB8AC3E}">
        <p14:creationId xmlns:p14="http://schemas.microsoft.com/office/powerpoint/2010/main" val="94493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par>
                                <p:cTn id="18" presetID="1" presetClass="entr" presetSubtype="0" fill="hold" grpId="1" nodeType="with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par>
                                <p:cTn id="24" presetID="1" presetClass="entr" presetSubtype="0" fill="hold" grpId="2" nodeType="with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animBg="1"/>
      <p:bldP spid="27" grpId="1" animBg="1"/>
      <p:bldP spid="27" grpId="2" animBg="1"/>
      <p:bldP spid="23" grpId="0" animBg="1"/>
      <p:bldP spid="25" grpId="0" animBg="1"/>
      <p:bldP spid="25" grpId="1" animBg="1"/>
      <p:bldP spid="21" grpId="0" animBg="1"/>
      <p:bldP spid="2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val 54"/>
          <p:cNvSpPr/>
          <p:nvPr/>
        </p:nvSpPr>
        <p:spPr>
          <a:xfrm>
            <a:off x="2093124" y="2546918"/>
            <a:ext cx="257283" cy="305747"/>
          </a:xfrm>
          <a:prstGeom prst="ellipse">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 name="Group 30"/>
          <p:cNvGrpSpPr/>
          <p:nvPr/>
        </p:nvGrpSpPr>
        <p:grpSpPr>
          <a:xfrm rot="699858">
            <a:off x="2042410" y="2584675"/>
            <a:ext cx="5291363" cy="924153"/>
            <a:chOff x="1735103" y="2328651"/>
            <a:chExt cx="5291363" cy="924153"/>
          </a:xfrm>
        </p:grpSpPr>
        <p:sp>
          <p:nvSpPr>
            <p:cNvPr id="35" name="Freeform 34"/>
            <p:cNvSpPr/>
            <p:nvPr/>
          </p:nvSpPr>
          <p:spPr>
            <a:xfrm>
              <a:off x="1756916" y="2344500"/>
              <a:ext cx="5037378" cy="889781"/>
            </a:xfrm>
            <a:custGeom>
              <a:avLst/>
              <a:gdLst>
                <a:gd name="connsiteX0" fmla="*/ 5031984 w 5037378"/>
                <a:gd name="connsiteY0" fmla="*/ 679644 h 889781"/>
                <a:gd name="connsiteX1" fmla="*/ 3094909 w 5037378"/>
                <a:gd name="connsiteY1" fmla="*/ 204552 h 889781"/>
                <a:gd name="connsiteX2" fmla="*/ 2044137 w 5037378"/>
                <a:gd name="connsiteY2" fmla="*/ 30960 h 889781"/>
                <a:gd name="connsiteX3" fmla="*/ 1084737 w 5037378"/>
                <a:gd name="connsiteY3" fmla="*/ 12688 h 889781"/>
                <a:gd name="connsiteX4" fmla="*/ 381176 w 5037378"/>
                <a:gd name="connsiteY4" fmla="*/ 168006 h 889781"/>
                <a:gd name="connsiteX5" fmla="*/ 33965 w 5037378"/>
                <a:gd name="connsiteY5" fmla="*/ 414689 h 889781"/>
                <a:gd name="connsiteX6" fmla="*/ 43102 w 5037378"/>
                <a:gd name="connsiteY6" fmla="*/ 643098 h 889781"/>
                <a:gd name="connsiteX7" fmla="*/ 298942 w 5037378"/>
                <a:gd name="connsiteY7" fmla="*/ 825826 h 889781"/>
                <a:gd name="connsiteX8" fmla="*/ 901994 w 5037378"/>
                <a:gd name="connsiteY8" fmla="*/ 889781 h 889781"/>
                <a:gd name="connsiteX9" fmla="*/ 2446172 w 5037378"/>
                <a:gd name="connsiteY9" fmla="*/ 871508 h 889781"/>
                <a:gd name="connsiteX10" fmla="*/ 5031984 w 5037378"/>
                <a:gd name="connsiteY10" fmla="*/ 679644 h 88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7378" h="889781">
                  <a:moveTo>
                    <a:pt x="5031984" y="679644"/>
                  </a:moveTo>
                  <a:cubicBezTo>
                    <a:pt x="5140107" y="568485"/>
                    <a:pt x="3592883" y="312666"/>
                    <a:pt x="3094909" y="204552"/>
                  </a:cubicBezTo>
                  <a:cubicBezTo>
                    <a:pt x="2596935" y="96438"/>
                    <a:pt x="2379166" y="62937"/>
                    <a:pt x="2044137" y="30960"/>
                  </a:cubicBezTo>
                  <a:cubicBezTo>
                    <a:pt x="1709108" y="-1017"/>
                    <a:pt x="1361897" y="-10153"/>
                    <a:pt x="1084737" y="12688"/>
                  </a:cubicBezTo>
                  <a:cubicBezTo>
                    <a:pt x="807577" y="35529"/>
                    <a:pt x="556305" y="101006"/>
                    <a:pt x="381176" y="168006"/>
                  </a:cubicBezTo>
                  <a:cubicBezTo>
                    <a:pt x="206047" y="235006"/>
                    <a:pt x="90311" y="335507"/>
                    <a:pt x="33965" y="414689"/>
                  </a:cubicBezTo>
                  <a:cubicBezTo>
                    <a:pt x="-22381" y="493871"/>
                    <a:pt x="-1061" y="574575"/>
                    <a:pt x="43102" y="643098"/>
                  </a:cubicBezTo>
                  <a:cubicBezTo>
                    <a:pt x="87265" y="711621"/>
                    <a:pt x="155793" y="784712"/>
                    <a:pt x="298942" y="825826"/>
                  </a:cubicBezTo>
                  <a:cubicBezTo>
                    <a:pt x="442091" y="866940"/>
                    <a:pt x="901994" y="889781"/>
                    <a:pt x="901994" y="889781"/>
                  </a:cubicBezTo>
                  <a:lnTo>
                    <a:pt x="2446172" y="871508"/>
                  </a:lnTo>
                  <a:cubicBezTo>
                    <a:pt x="3137549" y="841053"/>
                    <a:pt x="4923861" y="790803"/>
                    <a:pt x="5031984" y="679644"/>
                  </a:cubicBezTo>
                  <a:close/>
                </a:path>
              </a:pathLst>
            </a:cu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Freeform 36"/>
            <p:cNvSpPr/>
            <p:nvPr/>
          </p:nvSpPr>
          <p:spPr>
            <a:xfrm>
              <a:off x="1735103" y="2328651"/>
              <a:ext cx="5291363" cy="924153"/>
            </a:xfrm>
            <a:custGeom>
              <a:avLst/>
              <a:gdLst>
                <a:gd name="connsiteX0" fmla="*/ 5291363 w 5291363"/>
                <a:gd name="connsiteY0" fmla="*/ 704629 h 924153"/>
                <a:gd name="connsiteX1" fmla="*/ 3436522 w 5291363"/>
                <a:gd name="connsiteY1" fmla="*/ 293492 h 924153"/>
                <a:gd name="connsiteX2" fmla="*/ 2385750 w 5291363"/>
                <a:gd name="connsiteY2" fmla="*/ 74219 h 924153"/>
                <a:gd name="connsiteX3" fmla="*/ 1097413 w 5291363"/>
                <a:gd name="connsiteY3" fmla="*/ 10264 h 924153"/>
                <a:gd name="connsiteX4" fmla="*/ 211109 w 5291363"/>
                <a:gd name="connsiteY4" fmla="*/ 266083 h 924153"/>
                <a:gd name="connsiteX5" fmla="*/ 955 w 5291363"/>
                <a:gd name="connsiteY5" fmla="*/ 604129 h 924153"/>
                <a:gd name="connsiteX6" fmla="*/ 256795 w 5291363"/>
                <a:gd name="connsiteY6" fmla="*/ 841675 h 924153"/>
                <a:gd name="connsiteX7" fmla="*/ 1261881 w 5291363"/>
                <a:gd name="connsiteY7" fmla="*/ 923903 h 924153"/>
                <a:gd name="connsiteX8" fmla="*/ 3071036 w 5291363"/>
                <a:gd name="connsiteY8" fmla="*/ 869084 h 92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1363" h="924153">
                  <a:moveTo>
                    <a:pt x="5291363" y="704629"/>
                  </a:moveTo>
                  <a:lnTo>
                    <a:pt x="3436522" y="293492"/>
                  </a:lnTo>
                  <a:cubicBezTo>
                    <a:pt x="2952253" y="188424"/>
                    <a:pt x="2775601" y="121424"/>
                    <a:pt x="2385750" y="74219"/>
                  </a:cubicBezTo>
                  <a:cubicBezTo>
                    <a:pt x="1995899" y="27014"/>
                    <a:pt x="1459853" y="-21713"/>
                    <a:pt x="1097413" y="10264"/>
                  </a:cubicBezTo>
                  <a:cubicBezTo>
                    <a:pt x="734973" y="42241"/>
                    <a:pt x="393852" y="167106"/>
                    <a:pt x="211109" y="266083"/>
                  </a:cubicBezTo>
                  <a:cubicBezTo>
                    <a:pt x="28366" y="365060"/>
                    <a:pt x="-6659" y="508197"/>
                    <a:pt x="955" y="604129"/>
                  </a:cubicBezTo>
                  <a:cubicBezTo>
                    <a:pt x="8569" y="700061"/>
                    <a:pt x="46641" y="788379"/>
                    <a:pt x="256795" y="841675"/>
                  </a:cubicBezTo>
                  <a:cubicBezTo>
                    <a:pt x="466949" y="894971"/>
                    <a:pt x="792841" y="919335"/>
                    <a:pt x="1261881" y="923903"/>
                  </a:cubicBezTo>
                  <a:cubicBezTo>
                    <a:pt x="1730921" y="928471"/>
                    <a:pt x="3071036" y="869084"/>
                    <a:pt x="3071036" y="869084"/>
                  </a:cubicBezTo>
                </a:path>
              </a:pathLst>
            </a:cu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cxnSp>
        <p:nvCxnSpPr>
          <p:cNvPr id="43" name="Straight Connector 42"/>
          <p:cNvCxnSpPr>
            <a:stCxn id="37" idx="8"/>
            <a:endCxn id="37" idx="0"/>
          </p:cNvCxnSpPr>
          <p:nvPr/>
        </p:nvCxnSpPr>
        <p:spPr>
          <a:xfrm>
            <a:off x="5022374" y="3531351"/>
            <a:ext cx="2207724" cy="287840"/>
          </a:xfrm>
          <a:prstGeom prst="line">
            <a:avLst/>
          </a:prstGeom>
          <a:ln w="7620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52371"/>
            <a:ext cx="7467600" cy="1143000"/>
          </a:xfrm>
        </p:spPr>
        <p:txBody>
          <a:bodyPr>
            <a:normAutofit/>
          </a:bodyPr>
          <a:lstStyle/>
          <a:p>
            <a:r>
              <a:rPr lang="en-US" sz="3600" b="1" i="1" dirty="0">
                <a:latin typeface="+mn-lt"/>
              </a:rPr>
              <a:t>Airfoils</a:t>
            </a:r>
          </a:p>
        </p:txBody>
      </p:sp>
      <p:pic>
        <p:nvPicPr>
          <p:cNvPr id="33" name="Picture 32"/>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66597">
            <a:off x="-625287" y="-6745939"/>
            <a:ext cx="10573855" cy="4913482"/>
          </a:xfrm>
          <a:prstGeom prst="rect">
            <a:avLst/>
          </a:prstGeom>
          <a:noFill/>
          <a:ln>
            <a:noFill/>
          </a:ln>
        </p:spPr>
      </p:pic>
      <p:sp>
        <p:nvSpPr>
          <p:cNvPr id="7" name="Right Arrow 6"/>
          <p:cNvSpPr/>
          <p:nvPr/>
        </p:nvSpPr>
        <p:spPr>
          <a:xfrm>
            <a:off x="7924800" y="5962952"/>
            <a:ext cx="1134533" cy="798286"/>
          </a:xfrm>
          <a:prstGeom prst="rightArrow">
            <a:avLst/>
          </a:prstGeom>
          <a:solidFill>
            <a:schemeClr val="accent5">
              <a:lumMod val="60000"/>
              <a:lumOff val="40000"/>
            </a:schemeClr>
          </a:solidFill>
          <a:effectLst>
            <a:glow>
              <a:schemeClr val="accent1">
                <a:tint val="30000"/>
                <a:shade val="95000"/>
                <a:satMod val="300000"/>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NEXT</a:t>
            </a:r>
          </a:p>
        </p:txBody>
      </p:sp>
      <p:sp>
        <p:nvSpPr>
          <p:cNvPr id="32" name="Right Arrow 31"/>
          <p:cNvSpPr/>
          <p:nvPr/>
        </p:nvSpPr>
        <p:spPr>
          <a:xfrm>
            <a:off x="160286" y="3211972"/>
            <a:ext cx="1195979" cy="715726"/>
          </a:xfrm>
          <a:prstGeom prst="rightArrow">
            <a:avLst/>
          </a:prstGeom>
          <a:solidFill>
            <a:schemeClr val="bg2">
              <a:lumMod val="40000"/>
              <a:lumOff val="60000"/>
            </a:schemeClr>
          </a:solidFill>
          <a:ln w="381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TextBox 33"/>
          <p:cNvSpPr txBox="1"/>
          <p:nvPr/>
        </p:nvSpPr>
        <p:spPr>
          <a:xfrm>
            <a:off x="160286" y="3464347"/>
            <a:ext cx="1108334" cy="261610"/>
          </a:xfrm>
          <a:prstGeom prst="rect">
            <a:avLst/>
          </a:prstGeom>
          <a:noFill/>
        </p:spPr>
        <p:txBody>
          <a:bodyPr wrap="none" rtlCol="0">
            <a:spAutoFit/>
          </a:bodyPr>
          <a:lstStyle/>
          <a:p>
            <a:r>
              <a:rPr lang="en-US" sz="1100" b="1" dirty="0"/>
              <a:t>Relative Wind</a:t>
            </a:r>
          </a:p>
        </p:txBody>
      </p:sp>
      <p:sp>
        <p:nvSpPr>
          <p:cNvPr id="3" name="Freeform 2"/>
          <p:cNvSpPr/>
          <p:nvPr/>
        </p:nvSpPr>
        <p:spPr>
          <a:xfrm>
            <a:off x="-192438" y="2045237"/>
            <a:ext cx="9467937" cy="2175070"/>
          </a:xfrm>
          <a:custGeom>
            <a:avLst/>
            <a:gdLst>
              <a:gd name="connsiteX0" fmla="*/ 0 w 9467937"/>
              <a:gd name="connsiteY0" fmla="*/ 1366926 h 2175070"/>
              <a:gd name="connsiteX1" fmla="*/ 1334235 w 9467937"/>
              <a:gd name="connsiteY1" fmla="*/ 1354098 h 2175070"/>
              <a:gd name="connsiteX2" fmla="*/ 1975694 w 9467937"/>
              <a:gd name="connsiteY2" fmla="*/ 905129 h 2175070"/>
              <a:gd name="connsiteX3" fmla="*/ 2206620 w 9467937"/>
              <a:gd name="connsiteY3" fmla="*/ 340711 h 2175070"/>
              <a:gd name="connsiteX4" fmla="*/ 2629983 w 9467937"/>
              <a:gd name="connsiteY4" fmla="*/ 84158 h 2175070"/>
              <a:gd name="connsiteX5" fmla="*/ 3361246 w 9467937"/>
              <a:gd name="connsiteY5" fmla="*/ 7192 h 2175070"/>
              <a:gd name="connsiteX6" fmla="*/ 4336264 w 9467937"/>
              <a:gd name="connsiteY6" fmla="*/ 238090 h 2175070"/>
              <a:gd name="connsiteX7" fmla="*/ 5490890 w 9467937"/>
              <a:gd name="connsiteY7" fmla="*/ 648576 h 2175070"/>
              <a:gd name="connsiteX8" fmla="*/ 6645517 w 9467937"/>
              <a:gd name="connsiteY8" fmla="*/ 1148855 h 2175070"/>
              <a:gd name="connsiteX9" fmla="*/ 7774485 w 9467937"/>
              <a:gd name="connsiteY9" fmla="*/ 1700446 h 2175070"/>
              <a:gd name="connsiteX10" fmla="*/ 9467937 w 9467937"/>
              <a:gd name="connsiteY10" fmla="*/ 2175070 h 217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67937" h="2175070">
                <a:moveTo>
                  <a:pt x="0" y="1366926"/>
                </a:moveTo>
                <a:cubicBezTo>
                  <a:pt x="502476" y="1398995"/>
                  <a:pt x="1004953" y="1431064"/>
                  <a:pt x="1334235" y="1354098"/>
                </a:cubicBezTo>
                <a:cubicBezTo>
                  <a:pt x="1663517" y="1277132"/>
                  <a:pt x="1830297" y="1074027"/>
                  <a:pt x="1975694" y="905129"/>
                </a:cubicBezTo>
                <a:cubicBezTo>
                  <a:pt x="2121091" y="736231"/>
                  <a:pt x="2097572" y="477539"/>
                  <a:pt x="2206620" y="340711"/>
                </a:cubicBezTo>
                <a:cubicBezTo>
                  <a:pt x="2315668" y="203883"/>
                  <a:pt x="2437545" y="139744"/>
                  <a:pt x="2629983" y="84158"/>
                </a:cubicBezTo>
                <a:cubicBezTo>
                  <a:pt x="2822421" y="28572"/>
                  <a:pt x="3076866" y="-18463"/>
                  <a:pt x="3361246" y="7192"/>
                </a:cubicBezTo>
                <a:cubicBezTo>
                  <a:pt x="3645626" y="32847"/>
                  <a:pt x="3981323" y="131193"/>
                  <a:pt x="4336264" y="238090"/>
                </a:cubicBezTo>
                <a:cubicBezTo>
                  <a:pt x="4691205" y="344987"/>
                  <a:pt x="5106015" y="496782"/>
                  <a:pt x="5490890" y="648576"/>
                </a:cubicBezTo>
                <a:cubicBezTo>
                  <a:pt x="5875765" y="800370"/>
                  <a:pt x="6264918" y="973543"/>
                  <a:pt x="6645517" y="1148855"/>
                </a:cubicBezTo>
                <a:cubicBezTo>
                  <a:pt x="7026116" y="1324167"/>
                  <a:pt x="7304082" y="1529410"/>
                  <a:pt x="7774485" y="1700446"/>
                </a:cubicBezTo>
                <a:cubicBezTo>
                  <a:pt x="8244888" y="1871482"/>
                  <a:pt x="9467937" y="2175070"/>
                  <a:pt x="9467937" y="2175070"/>
                </a:cubicBezTo>
              </a:path>
            </a:pathLst>
          </a:custGeom>
          <a:ln w="76200" cmpd="sng">
            <a:solidFill>
              <a:schemeClr val="tx1">
                <a:lumMod val="85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Freeform 3"/>
          <p:cNvSpPr/>
          <p:nvPr/>
        </p:nvSpPr>
        <p:spPr>
          <a:xfrm>
            <a:off x="-243754" y="3695585"/>
            <a:ext cx="9532083" cy="973693"/>
          </a:xfrm>
          <a:custGeom>
            <a:avLst/>
            <a:gdLst>
              <a:gd name="connsiteX0" fmla="*/ 0 w 9532083"/>
              <a:gd name="connsiteY0" fmla="*/ 101411 h 973693"/>
              <a:gd name="connsiteX1" fmla="*/ 4079680 w 9532083"/>
              <a:gd name="connsiteY1" fmla="*/ 11617 h 973693"/>
              <a:gd name="connsiteX2" fmla="*/ 7107367 w 9532083"/>
              <a:gd name="connsiteY2" fmla="*/ 332309 h 973693"/>
              <a:gd name="connsiteX3" fmla="*/ 9532083 w 9532083"/>
              <a:gd name="connsiteY3" fmla="*/ 973693 h 973693"/>
            </a:gdLst>
            <a:ahLst/>
            <a:cxnLst>
              <a:cxn ang="0">
                <a:pos x="connsiteX0" y="connsiteY0"/>
              </a:cxn>
              <a:cxn ang="0">
                <a:pos x="connsiteX1" y="connsiteY1"/>
              </a:cxn>
              <a:cxn ang="0">
                <a:pos x="connsiteX2" y="connsiteY2"/>
              </a:cxn>
              <a:cxn ang="0">
                <a:pos x="connsiteX3" y="connsiteY3"/>
              </a:cxn>
            </a:cxnLst>
            <a:rect l="l" t="t" r="r" b="b"/>
            <a:pathLst>
              <a:path w="9532083" h="973693">
                <a:moveTo>
                  <a:pt x="0" y="101411"/>
                </a:moveTo>
                <a:cubicBezTo>
                  <a:pt x="1447559" y="37272"/>
                  <a:pt x="2895119" y="-26866"/>
                  <a:pt x="4079680" y="11617"/>
                </a:cubicBezTo>
                <a:cubicBezTo>
                  <a:pt x="5264241" y="50100"/>
                  <a:pt x="6198633" y="171963"/>
                  <a:pt x="7107367" y="332309"/>
                </a:cubicBezTo>
                <a:cubicBezTo>
                  <a:pt x="8016101" y="492655"/>
                  <a:pt x="9532083" y="973693"/>
                  <a:pt x="9532083" y="973693"/>
                </a:cubicBezTo>
              </a:path>
            </a:pathLst>
          </a:custGeom>
          <a:ln w="76200" cmpd="sng">
            <a:solidFill>
              <a:schemeClr val="tx1">
                <a:lumMod val="85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4641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2"/>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2" grpId="0" animBg="1"/>
      <p:bldP spid="32" grpId="1" animBg="1"/>
      <p:bldP spid="34" grpId="0"/>
      <p:bldP spid="34" grpId="1"/>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p:cNvCxnSpPr/>
          <p:nvPr/>
        </p:nvCxnSpPr>
        <p:spPr>
          <a:xfrm>
            <a:off x="13291033" y="3756187"/>
            <a:ext cx="13996638" cy="0"/>
          </a:xfrm>
          <a:prstGeom prst="line">
            <a:avLst/>
          </a:prstGeom>
          <a:ln w="76200" cmpd="sng">
            <a:solidFill>
              <a:srgbClr val="FF0000"/>
            </a:solidFill>
            <a:prstDash val="dash"/>
            <a:roun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27197868" y="3756187"/>
            <a:ext cx="13996638" cy="0"/>
          </a:xfrm>
          <a:prstGeom prst="line">
            <a:avLst/>
          </a:prstGeom>
          <a:ln w="76200" cmpd="sng">
            <a:solidFill>
              <a:srgbClr val="FF0000"/>
            </a:solidFill>
            <a:prstDash val="dash"/>
            <a:round/>
          </a:ln>
          <a:effectLst/>
        </p:spPr>
        <p:style>
          <a:lnRef idx="2">
            <a:schemeClr val="accent1"/>
          </a:lnRef>
          <a:fillRef idx="0">
            <a:schemeClr val="accent1"/>
          </a:fillRef>
          <a:effectRef idx="1">
            <a:schemeClr val="accent1"/>
          </a:effectRef>
          <a:fontRef idx="minor">
            <a:schemeClr val="tx1"/>
          </a:fontRef>
        </p:style>
      </p:cxnSp>
      <p:grpSp>
        <p:nvGrpSpPr>
          <p:cNvPr id="61" name="Group 60"/>
          <p:cNvGrpSpPr/>
          <p:nvPr/>
        </p:nvGrpSpPr>
        <p:grpSpPr>
          <a:xfrm>
            <a:off x="27900585" y="3179914"/>
            <a:ext cx="5304192" cy="924153"/>
            <a:chOff x="2251216" y="4386056"/>
            <a:chExt cx="5304192" cy="924153"/>
          </a:xfrm>
        </p:grpSpPr>
        <p:sp>
          <p:nvSpPr>
            <p:cNvPr id="62" name="Oval 61"/>
            <p:cNvSpPr/>
            <p:nvPr/>
          </p:nvSpPr>
          <p:spPr>
            <a:xfrm>
              <a:off x="2251216" y="4920489"/>
              <a:ext cx="257283" cy="221680"/>
            </a:xfrm>
            <a:prstGeom prst="ellipse">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 name="Group 62"/>
            <p:cNvGrpSpPr/>
            <p:nvPr/>
          </p:nvGrpSpPr>
          <p:grpSpPr>
            <a:xfrm>
              <a:off x="2264045" y="4386056"/>
              <a:ext cx="5291363" cy="924153"/>
              <a:chOff x="1735103" y="2328651"/>
              <a:chExt cx="5291363" cy="924153"/>
            </a:xfrm>
          </p:grpSpPr>
          <p:sp>
            <p:nvSpPr>
              <p:cNvPr id="65" name="Freeform 64"/>
              <p:cNvSpPr/>
              <p:nvPr/>
            </p:nvSpPr>
            <p:spPr>
              <a:xfrm>
                <a:off x="1756916" y="2344500"/>
                <a:ext cx="5037378" cy="889781"/>
              </a:xfrm>
              <a:custGeom>
                <a:avLst/>
                <a:gdLst>
                  <a:gd name="connsiteX0" fmla="*/ 5031984 w 5037378"/>
                  <a:gd name="connsiteY0" fmla="*/ 679644 h 889781"/>
                  <a:gd name="connsiteX1" fmla="*/ 3094909 w 5037378"/>
                  <a:gd name="connsiteY1" fmla="*/ 204552 h 889781"/>
                  <a:gd name="connsiteX2" fmla="*/ 2044137 w 5037378"/>
                  <a:gd name="connsiteY2" fmla="*/ 30960 h 889781"/>
                  <a:gd name="connsiteX3" fmla="*/ 1084737 w 5037378"/>
                  <a:gd name="connsiteY3" fmla="*/ 12688 h 889781"/>
                  <a:gd name="connsiteX4" fmla="*/ 381176 w 5037378"/>
                  <a:gd name="connsiteY4" fmla="*/ 168006 h 889781"/>
                  <a:gd name="connsiteX5" fmla="*/ 33965 w 5037378"/>
                  <a:gd name="connsiteY5" fmla="*/ 414689 h 889781"/>
                  <a:gd name="connsiteX6" fmla="*/ 43102 w 5037378"/>
                  <a:gd name="connsiteY6" fmla="*/ 643098 h 889781"/>
                  <a:gd name="connsiteX7" fmla="*/ 298942 w 5037378"/>
                  <a:gd name="connsiteY7" fmla="*/ 825826 h 889781"/>
                  <a:gd name="connsiteX8" fmla="*/ 901994 w 5037378"/>
                  <a:gd name="connsiteY8" fmla="*/ 889781 h 889781"/>
                  <a:gd name="connsiteX9" fmla="*/ 2446172 w 5037378"/>
                  <a:gd name="connsiteY9" fmla="*/ 871508 h 889781"/>
                  <a:gd name="connsiteX10" fmla="*/ 5031984 w 5037378"/>
                  <a:gd name="connsiteY10" fmla="*/ 679644 h 88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7378" h="889781">
                    <a:moveTo>
                      <a:pt x="5031984" y="679644"/>
                    </a:moveTo>
                    <a:cubicBezTo>
                      <a:pt x="5140107" y="568485"/>
                      <a:pt x="3592883" y="312666"/>
                      <a:pt x="3094909" y="204552"/>
                    </a:cubicBezTo>
                    <a:cubicBezTo>
                      <a:pt x="2596935" y="96438"/>
                      <a:pt x="2379166" y="62937"/>
                      <a:pt x="2044137" y="30960"/>
                    </a:cubicBezTo>
                    <a:cubicBezTo>
                      <a:pt x="1709108" y="-1017"/>
                      <a:pt x="1361897" y="-10153"/>
                      <a:pt x="1084737" y="12688"/>
                    </a:cubicBezTo>
                    <a:cubicBezTo>
                      <a:pt x="807577" y="35529"/>
                      <a:pt x="556305" y="101006"/>
                      <a:pt x="381176" y="168006"/>
                    </a:cubicBezTo>
                    <a:cubicBezTo>
                      <a:pt x="206047" y="235006"/>
                      <a:pt x="90311" y="335507"/>
                      <a:pt x="33965" y="414689"/>
                    </a:cubicBezTo>
                    <a:cubicBezTo>
                      <a:pt x="-22381" y="493871"/>
                      <a:pt x="-1061" y="574575"/>
                      <a:pt x="43102" y="643098"/>
                    </a:cubicBezTo>
                    <a:cubicBezTo>
                      <a:pt x="87265" y="711621"/>
                      <a:pt x="155793" y="784712"/>
                      <a:pt x="298942" y="825826"/>
                    </a:cubicBezTo>
                    <a:cubicBezTo>
                      <a:pt x="442091" y="866940"/>
                      <a:pt x="901994" y="889781"/>
                      <a:pt x="901994" y="889781"/>
                    </a:cubicBezTo>
                    <a:lnTo>
                      <a:pt x="2446172" y="871508"/>
                    </a:lnTo>
                    <a:cubicBezTo>
                      <a:pt x="3137549" y="841053"/>
                      <a:pt x="4923861" y="790803"/>
                      <a:pt x="5031984" y="679644"/>
                    </a:cubicBezTo>
                    <a:close/>
                  </a:path>
                </a:pathLst>
              </a:cu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Freeform 65"/>
              <p:cNvSpPr/>
              <p:nvPr/>
            </p:nvSpPr>
            <p:spPr>
              <a:xfrm>
                <a:off x="1735103" y="2328651"/>
                <a:ext cx="5291363" cy="924153"/>
              </a:xfrm>
              <a:custGeom>
                <a:avLst/>
                <a:gdLst>
                  <a:gd name="connsiteX0" fmla="*/ 5291363 w 5291363"/>
                  <a:gd name="connsiteY0" fmla="*/ 704629 h 924153"/>
                  <a:gd name="connsiteX1" fmla="*/ 3436522 w 5291363"/>
                  <a:gd name="connsiteY1" fmla="*/ 293492 h 924153"/>
                  <a:gd name="connsiteX2" fmla="*/ 2385750 w 5291363"/>
                  <a:gd name="connsiteY2" fmla="*/ 74219 h 924153"/>
                  <a:gd name="connsiteX3" fmla="*/ 1097413 w 5291363"/>
                  <a:gd name="connsiteY3" fmla="*/ 10264 h 924153"/>
                  <a:gd name="connsiteX4" fmla="*/ 211109 w 5291363"/>
                  <a:gd name="connsiteY4" fmla="*/ 266083 h 924153"/>
                  <a:gd name="connsiteX5" fmla="*/ 955 w 5291363"/>
                  <a:gd name="connsiteY5" fmla="*/ 604129 h 924153"/>
                  <a:gd name="connsiteX6" fmla="*/ 256795 w 5291363"/>
                  <a:gd name="connsiteY6" fmla="*/ 841675 h 924153"/>
                  <a:gd name="connsiteX7" fmla="*/ 1261881 w 5291363"/>
                  <a:gd name="connsiteY7" fmla="*/ 923903 h 924153"/>
                  <a:gd name="connsiteX8" fmla="*/ 3071036 w 5291363"/>
                  <a:gd name="connsiteY8" fmla="*/ 869084 h 92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1363" h="924153">
                    <a:moveTo>
                      <a:pt x="5291363" y="704629"/>
                    </a:moveTo>
                    <a:lnTo>
                      <a:pt x="3436522" y="293492"/>
                    </a:lnTo>
                    <a:cubicBezTo>
                      <a:pt x="2952253" y="188424"/>
                      <a:pt x="2775601" y="121424"/>
                      <a:pt x="2385750" y="74219"/>
                    </a:cubicBezTo>
                    <a:cubicBezTo>
                      <a:pt x="1995899" y="27014"/>
                      <a:pt x="1459853" y="-21713"/>
                      <a:pt x="1097413" y="10264"/>
                    </a:cubicBezTo>
                    <a:cubicBezTo>
                      <a:pt x="734973" y="42241"/>
                      <a:pt x="393852" y="167106"/>
                      <a:pt x="211109" y="266083"/>
                    </a:cubicBezTo>
                    <a:cubicBezTo>
                      <a:pt x="28366" y="365060"/>
                      <a:pt x="-6659" y="508197"/>
                      <a:pt x="955" y="604129"/>
                    </a:cubicBezTo>
                    <a:cubicBezTo>
                      <a:pt x="8569" y="700061"/>
                      <a:pt x="46641" y="788379"/>
                      <a:pt x="256795" y="841675"/>
                    </a:cubicBezTo>
                    <a:cubicBezTo>
                      <a:pt x="466949" y="894971"/>
                      <a:pt x="792841" y="919335"/>
                      <a:pt x="1261881" y="923903"/>
                    </a:cubicBezTo>
                    <a:cubicBezTo>
                      <a:pt x="1730921" y="928471"/>
                      <a:pt x="3071036" y="869084"/>
                      <a:pt x="3071036" y="869084"/>
                    </a:cubicBezTo>
                  </a:path>
                </a:pathLst>
              </a:cu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cxnSp>
          <p:nvCxnSpPr>
            <p:cNvPr id="64" name="Straight Connector 63"/>
            <p:cNvCxnSpPr>
              <a:stCxn id="66" idx="8"/>
              <a:endCxn id="66" idx="0"/>
            </p:cNvCxnSpPr>
            <p:nvPr/>
          </p:nvCxnSpPr>
          <p:spPr>
            <a:xfrm flipV="1">
              <a:off x="5335081" y="5090685"/>
              <a:ext cx="2220327" cy="164455"/>
            </a:xfrm>
            <a:prstGeom prst="line">
              <a:avLst/>
            </a:prstGeom>
            <a:ln w="7620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a:off x="10539845" y="3173469"/>
            <a:ext cx="5304192" cy="924153"/>
            <a:chOff x="2251216" y="4386056"/>
            <a:chExt cx="5304192" cy="924153"/>
          </a:xfrm>
        </p:grpSpPr>
        <p:sp>
          <p:nvSpPr>
            <p:cNvPr id="25" name="Oval 24"/>
            <p:cNvSpPr/>
            <p:nvPr/>
          </p:nvSpPr>
          <p:spPr>
            <a:xfrm>
              <a:off x="2251216" y="4920489"/>
              <a:ext cx="257283" cy="221680"/>
            </a:xfrm>
            <a:prstGeom prst="ellipse">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6" name="Group 25"/>
            <p:cNvGrpSpPr/>
            <p:nvPr/>
          </p:nvGrpSpPr>
          <p:grpSpPr>
            <a:xfrm>
              <a:off x="2264045" y="4386056"/>
              <a:ext cx="5291363" cy="924153"/>
              <a:chOff x="1735103" y="2328651"/>
              <a:chExt cx="5291363" cy="924153"/>
            </a:xfrm>
          </p:grpSpPr>
          <p:sp>
            <p:nvSpPr>
              <p:cNvPr id="28" name="Freeform 27"/>
              <p:cNvSpPr/>
              <p:nvPr/>
            </p:nvSpPr>
            <p:spPr>
              <a:xfrm>
                <a:off x="1756916" y="2344500"/>
                <a:ext cx="5037378" cy="889781"/>
              </a:xfrm>
              <a:custGeom>
                <a:avLst/>
                <a:gdLst>
                  <a:gd name="connsiteX0" fmla="*/ 5031984 w 5037378"/>
                  <a:gd name="connsiteY0" fmla="*/ 679644 h 889781"/>
                  <a:gd name="connsiteX1" fmla="*/ 3094909 w 5037378"/>
                  <a:gd name="connsiteY1" fmla="*/ 204552 h 889781"/>
                  <a:gd name="connsiteX2" fmla="*/ 2044137 w 5037378"/>
                  <a:gd name="connsiteY2" fmla="*/ 30960 h 889781"/>
                  <a:gd name="connsiteX3" fmla="*/ 1084737 w 5037378"/>
                  <a:gd name="connsiteY3" fmla="*/ 12688 h 889781"/>
                  <a:gd name="connsiteX4" fmla="*/ 381176 w 5037378"/>
                  <a:gd name="connsiteY4" fmla="*/ 168006 h 889781"/>
                  <a:gd name="connsiteX5" fmla="*/ 33965 w 5037378"/>
                  <a:gd name="connsiteY5" fmla="*/ 414689 h 889781"/>
                  <a:gd name="connsiteX6" fmla="*/ 43102 w 5037378"/>
                  <a:gd name="connsiteY6" fmla="*/ 643098 h 889781"/>
                  <a:gd name="connsiteX7" fmla="*/ 298942 w 5037378"/>
                  <a:gd name="connsiteY7" fmla="*/ 825826 h 889781"/>
                  <a:gd name="connsiteX8" fmla="*/ 901994 w 5037378"/>
                  <a:gd name="connsiteY8" fmla="*/ 889781 h 889781"/>
                  <a:gd name="connsiteX9" fmla="*/ 2446172 w 5037378"/>
                  <a:gd name="connsiteY9" fmla="*/ 871508 h 889781"/>
                  <a:gd name="connsiteX10" fmla="*/ 5031984 w 5037378"/>
                  <a:gd name="connsiteY10" fmla="*/ 679644 h 88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7378" h="889781">
                    <a:moveTo>
                      <a:pt x="5031984" y="679644"/>
                    </a:moveTo>
                    <a:cubicBezTo>
                      <a:pt x="5140107" y="568485"/>
                      <a:pt x="3592883" y="312666"/>
                      <a:pt x="3094909" y="204552"/>
                    </a:cubicBezTo>
                    <a:cubicBezTo>
                      <a:pt x="2596935" y="96438"/>
                      <a:pt x="2379166" y="62937"/>
                      <a:pt x="2044137" y="30960"/>
                    </a:cubicBezTo>
                    <a:cubicBezTo>
                      <a:pt x="1709108" y="-1017"/>
                      <a:pt x="1361897" y="-10153"/>
                      <a:pt x="1084737" y="12688"/>
                    </a:cubicBezTo>
                    <a:cubicBezTo>
                      <a:pt x="807577" y="35529"/>
                      <a:pt x="556305" y="101006"/>
                      <a:pt x="381176" y="168006"/>
                    </a:cubicBezTo>
                    <a:cubicBezTo>
                      <a:pt x="206047" y="235006"/>
                      <a:pt x="90311" y="335507"/>
                      <a:pt x="33965" y="414689"/>
                    </a:cubicBezTo>
                    <a:cubicBezTo>
                      <a:pt x="-22381" y="493871"/>
                      <a:pt x="-1061" y="574575"/>
                      <a:pt x="43102" y="643098"/>
                    </a:cubicBezTo>
                    <a:cubicBezTo>
                      <a:pt x="87265" y="711621"/>
                      <a:pt x="155793" y="784712"/>
                      <a:pt x="298942" y="825826"/>
                    </a:cubicBezTo>
                    <a:cubicBezTo>
                      <a:pt x="442091" y="866940"/>
                      <a:pt x="901994" y="889781"/>
                      <a:pt x="901994" y="889781"/>
                    </a:cubicBezTo>
                    <a:lnTo>
                      <a:pt x="2446172" y="871508"/>
                    </a:lnTo>
                    <a:cubicBezTo>
                      <a:pt x="3137549" y="841053"/>
                      <a:pt x="4923861" y="790803"/>
                      <a:pt x="5031984" y="679644"/>
                    </a:cubicBezTo>
                    <a:close/>
                  </a:path>
                </a:pathLst>
              </a:cu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p:cNvSpPr/>
              <p:nvPr/>
            </p:nvSpPr>
            <p:spPr>
              <a:xfrm>
                <a:off x="1735103" y="2328651"/>
                <a:ext cx="5291363" cy="924153"/>
              </a:xfrm>
              <a:custGeom>
                <a:avLst/>
                <a:gdLst>
                  <a:gd name="connsiteX0" fmla="*/ 5291363 w 5291363"/>
                  <a:gd name="connsiteY0" fmla="*/ 704629 h 924153"/>
                  <a:gd name="connsiteX1" fmla="*/ 3436522 w 5291363"/>
                  <a:gd name="connsiteY1" fmla="*/ 293492 h 924153"/>
                  <a:gd name="connsiteX2" fmla="*/ 2385750 w 5291363"/>
                  <a:gd name="connsiteY2" fmla="*/ 74219 h 924153"/>
                  <a:gd name="connsiteX3" fmla="*/ 1097413 w 5291363"/>
                  <a:gd name="connsiteY3" fmla="*/ 10264 h 924153"/>
                  <a:gd name="connsiteX4" fmla="*/ 211109 w 5291363"/>
                  <a:gd name="connsiteY4" fmla="*/ 266083 h 924153"/>
                  <a:gd name="connsiteX5" fmla="*/ 955 w 5291363"/>
                  <a:gd name="connsiteY5" fmla="*/ 604129 h 924153"/>
                  <a:gd name="connsiteX6" fmla="*/ 256795 w 5291363"/>
                  <a:gd name="connsiteY6" fmla="*/ 841675 h 924153"/>
                  <a:gd name="connsiteX7" fmla="*/ 1261881 w 5291363"/>
                  <a:gd name="connsiteY7" fmla="*/ 923903 h 924153"/>
                  <a:gd name="connsiteX8" fmla="*/ 3071036 w 5291363"/>
                  <a:gd name="connsiteY8" fmla="*/ 869084 h 92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1363" h="924153">
                    <a:moveTo>
                      <a:pt x="5291363" y="704629"/>
                    </a:moveTo>
                    <a:lnTo>
                      <a:pt x="3436522" y="293492"/>
                    </a:lnTo>
                    <a:cubicBezTo>
                      <a:pt x="2952253" y="188424"/>
                      <a:pt x="2775601" y="121424"/>
                      <a:pt x="2385750" y="74219"/>
                    </a:cubicBezTo>
                    <a:cubicBezTo>
                      <a:pt x="1995899" y="27014"/>
                      <a:pt x="1459853" y="-21713"/>
                      <a:pt x="1097413" y="10264"/>
                    </a:cubicBezTo>
                    <a:cubicBezTo>
                      <a:pt x="734973" y="42241"/>
                      <a:pt x="393852" y="167106"/>
                      <a:pt x="211109" y="266083"/>
                    </a:cubicBezTo>
                    <a:cubicBezTo>
                      <a:pt x="28366" y="365060"/>
                      <a:pt x="-6659" y="508197"/>
                      <a:pt x="955" y="604129"/>
                    </a:cubicBezTo>
                    <a:cubicBezTo>
                      <a:pt x="8569" y="700061"/>
                      <a:pt x="46641" y="788379"/>
                      <a:pt x="256795" y="841675"/>
                    </a:cubicBezTo>
                    <a:cubicBezTo>
                      <a:pt x="466949" y="894971"/>
                      <a:pt x="792841" y="919335"/>
                      <a:pt x="1261881" y="923903"/>
                    </a:cubicBezTo>
                    <a:cubicBezTo>
                      <a:pt x="1730921" y="928471"/>
                      <a:pt x="3071036" y="869084"/>
                      <a:pt x="3071036" y="869084"/>
                    </a:cubicBezTo>
                  </a:path>
                </a:pathLst>
              </a:cu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cxnSp>
          <p:nvCxnSpPr>
            <p:cNvPr id="27" name="Straight Connector 26"/>
            <p:cNvCxnSpPr>
              <a:stCxn id="29" idx="8"/>
              <a:endCxn id="29" idx="0"/>
            </p:cNvCxnSpPr>
            <p:nvPr/>
          </p:nvCxnSpPr>
          <p:spPr>
            <a:xfrm flipV="1">
              <a:off x="5335081" y="5090685"/>
              <a:ext cx="2220327" cy="164455"/>
            </a:xfrm>
            <a:prstGeom prst="line">
              <a:avLst/>
            </a:prstGeom>
            <a:ln w="7620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grpSp>
      <p:cxnSp>
        <p:nvCxnSpPr>
          <p:cNvPr id="4" name="Straight Connector 3"/>
          <p:cNvCxnSpPr/>
          <p:nvPr/>
        </p:nvCxnSpPr>
        <p:spPr>
          <a:xfrm>
            <a:off x="-705605" y="3756187"/>
            <a:ext cx="13996638" cy="0"/>
          </a:xfrm>
          <a:prstGeom prst="line">
            <a:avLst/>
          </a:prstGeom>
          <a:ln w="76200" cmpd="sng">
            <a:solidFill>
              <a:srgbClr val="CCFFCC"/>
            </a:solidFill>
            <a:prstDash val="dash"/>
            <a:round/>
          </a:ln>
          <a:effectLst/>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1776537" y="3141771"/>
            <a:ext cx="5304192" cy="924153"/>
            <a:chOff x="2251216" y="4386056"/>
            <a:chExt cx="5304192" cy="924153"/>
          </a:xfrm>
        </p:grpSpPr>
        <p:sp>
          <p:nvSpPr>
            <p:cNvPr id="12" name="Oval 11"/>
            <p:cNvSpPr/>
            <p:nvPr/>
          </p:nvSpPr>
          <p:spPr>
            <a:xfrm>
              <a:off x="2251216" y="4920489"/>
              <a:ext cx="257283" cy="221680"/>
            </a:xfrm>
            <a:prstGeom prst="ellipse">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2264045" y="4386056"/>
              <a:ext cx="5291363" cy="924153"/>
              <a:chOff x="1735103" y="2328651"/>
              <a:chExt cx="5291363" cy="924153"/>
            </a:xfrm>
          </p:grpSpPr>
          <p:sp>
            <p:nvSpPr>
              <p:cNvPr id="9" name="Freeform 8"/>
              <p:cNvSpPr/>
              <p:nvPr/>
            </p:nvSpPr>
            <p:spPr>
              <a:xfrm>
                <a:off x="1756916" y="2344500"/>
                <a:ext cx="5037378" cy="889781"/>
              </a:xfrm>
              <a:custGeom>
                <a:avLst/>
                <a:gdLst>
                  <a:gd name="connsiteX0" fmla="*/ 5031984 w 5037378"/>
                  <a:gd name="connsiteY0" fmla="*/ 679644 h 889781"/>
                  <a:gd name="connsiteX1" fmla="*/ 3094909 w 5037378"/>
                  <a:gd name="connsiteY1" fmla="*/ 204552 h 889781"/>
                  <a:gd name="connsiteX2" fmla="*/ 2044137 w 5037378"/>
                  <a:gd name="connsiteY2" fmla="*/ 30960 h 889781"/>
                  <a:gd name="connsiteX3" fmla="*/ 1084737 w 5037378"/>
                  <a:gd name="connsiteY3" fmla="*/ 12688 h 889781"/>
                  <a:gd name="connsiteX4" fmla="*/ 381176 w 5037378"/>
                  <a:gd name="connsiteY4" fmla="*/ 168006 h 889781"/>
                  <a:gd name="connsiteX5" fmla="*/ 33965 w 5037378"/>
                  <a:gd name="connsiteY5" fmla="*/ 414689 h 889781"/>
                  <a:gd name="connsiteX6" fmla="*/ 43102 w 5037378"/>
                  <a:gd name="connsiteY6" fmla="*/ 643098 h 889781"/>
                  <a:gd name="connsiteX7" fmla="*/ 298942 w 5037378"/>
                  <a:gd name="connsiteY7" fmla="*/ 825826 h 889781"/>
                  <a:gd name="connsiteX8" fmla="*/ 901994 w 5037378"/>
                  <a:gd name="connsiteY8" fmla="*/ 889781 h 889781"/>
                  <a:gd name="connsiteX9" fmla="*/ 2446172 w 5037378"/>
                  <a:gd name="connsiteY9" fmla="*/ 871508 h 889781"/>
                  <a:gd name="connsiteX10" fmla="*/ 5031984 w 5037378"/>
                  <a:gd name="connsiteY10" fmla="*/ 679644 h 88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7378" h="889781">
                    <a:moveTo>
                      <a:pt x="5031984" y="679644"/>
                    </a:moveTo>
                    <a:cubicBezTo>
                      <a:pt x="5140107" y="568485"/>
                      <a:pt x="3592883" y="312666"/>
                      <a:pt x="3094909" y="204552"/>
                    </a:cubicBezTo>
                    <a:cubicBezTo>
                      <a:pt x="2596935" y="96438"/>
                      <a:pt x="2379166" y="62937"/>
                      <a:pt x="2044137" y="30960"/>
                    </a:cubicBezTo>
                    <a:cubicBezTo>
                      <a:pt x="1709108" y="-1017"/>
                      <a:pt x="1361897" y="-10153"/>
                      <a:pt x="1084737" y="12688"/>
                    </a:cubicBezTo>
                    <a:cubicBezTo>
                      <a:pt x="807577" y="35529"/>
                      <a:pt x="556305" y="101006"/>
                      <a:pt x="381176" y="168006"/>
                    </a:cubicBezTo>
                    <a:cubicBezTo>
                      <a:pt x="206047" y="235006"/>
                      <a:pt x="90311" y="335507"/>
                      <a:pt x="33965" y="414689"/>
                    </a:cubicBezTo>
                    <a:cubicBezTo>
                      <a:pt x="-22381" y="493871"/>
                      <a:pt x="-1061" y="574575"/>
                      <a:pt x="43102" y="643098"/>
                    </a:cubicBezTo>
                    <a:cubicBezTo>
                      <a:pt x="87265" y="711621"/>
                      <a:pt x="155793" y="784712"/>
                      <a:pt x="298942" y="825826"/>
                    </a:cubicBezTo>
                    <a:cubicBezTo>
                      <a:pt x="442091" y="866940"/>
                      <a:pt x="901994" y="889781"/>
                      <a:pt x="901994" y="889781"/>
                    </a:cubicBezTo>
                    <a:lnTo>
                      <a:pt x="2446172" y="871508"/>
                    </a:lnTo>
                    <a:cubicBezTo>
                      <a:pt x="3137549" y="841053"/>
                      <a:pt x="4923861" y="790803"/>
                      <a:pt x="5031984" y="679644"/>
                    </a:cubicBezTo>
                    <a:close/>
                  </a:path>
                </a:pathLst>
              </a:cu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1735103" y="2328651"/>
                <a:ext cx="5291363" cy="924153"/>
              </a:xfrm>
              <a:custGeom>
                <a:avLst/>
                <a:gdLst>
                  <a:gd name="connsiteX0" fmla="*/ 5291363 w 5291363"/>
                  <a:gd name="connsiteY0" fmla="*/ 704629 h 924153"/>
                  <a:gd name="connsiteX1" fmla="*/ 3436522 w 5291363"/>
                  <a:gd name="connsiteY1" fmla="*/ 293492 h 924153"/>
                  <a:gd name="connsiteX2" fmla="*/ 2385750 w 5291363"/>
                  <a:gd name="connsiteY2" fmla="*/ 74219 h 924153"/>
                  <a:gd name="connsiteX3" fmla="*/ 1097413 w 5291363"/>
                  <a:gd name="connsiteY3" fmla="*/ 10264 h 924153"/>
                  <a:gd name="connsiteX4" fmla="*/ 211109 w 5291363"/>
                  <a:gd name="connsiteY4" fmla="*/ 266083 h 924153"/>
                  <a:gd name="connsiteX5" fmla="*/ 955 w 5291363"/>
                  <a:gd name="connsiteY5" fmla="*/ 604129 h 924153"/>
                  <a:gd name="connsiteX6" fmla="*/ 256795 w 5291363"/>
                  <a:gd name="connsiteY6" fmla="*/ 841675 h 924153"/>
                  <a:gd name="connsiteX7" fmla="*/ 1261881 w 5291363"/>
                  <a:gd name="connsiteY7" fmla="*/ 923903 h 924153"/>
                  <a:gd name="connsiteX8" fmla="*/ 3071036 w 5291363"/>
                  <a:gd name="connsiteY8" fmla="*/ 869084 h 92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1363" h="924153">
                    <a:moveTo>
                      <a:pt x="5291363" y="704629"/>
                    </a:moveTo>
                    <a:lnTo>
                      <a:pt x="3436522" y="293492"/>
                    </a:lnTo>
                    <a:cubicBezTo>
                      <a:pt x="2952253" y="188424"/>
                      <a:pt x="2775601" y="121424"/>
                      <a:pt x="2385750" y="74219"/>
                    </a:cubicBezTo>
                    <a:cubicBezTo>
                      <a:pt x="1995899" y="27014"/>
                      <a:pt x="1459853" y="-21713"/>
                      <a:pt x="1097413" y="10264"/>
                    </a:cubicBezTo>
                    <a:cubicBezTo>
                      <a:pt x="734973" y="42241"/>
                      <a:pt x="393852" y="167106"/>
                      <a:pt x="211109" y="266083"/>
                    </a:cubicBezTo>
                    <a:cubicBezTo>
                      <a:pt x="28366" y="365060"/>
                      <a:pt x="-6659" y="508197"/>
                      <a:pt x="955" y="604129"/>
                    </a:cubicBezTo>
                    <a:cubicBezTo>
                      <a:pt x="8569" y="700061"/>
                      <a:pt x="46641" y="788379"/>
                      <a:pt x="256795" y="841675"/>
                    </a:cubicBezTo>
                    <a:cubicBezTo>
                      <a:pt x="466949" y="894971"/>
                      <a:pt x="792841" y="919335"/>
                      <a:pt x="1261881" y="923903"/>
                    </a:cubicBezTo>
                    <a:cubicBezTo>
                      <a:pt x="1730921" y="928471"/>
                      <a:pt x="3071036" y="869084"/>
                      <a:pt x="3071036" y="869084"/>
                    </a:cubicBezTo>
                  </a:path>
                </a:pathLst>
              </a:cu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cxnSp>
          <p:nvCxnSpPr>
            <p:cNvPr id="11" name="Straight Connector 10"/>
            <p:cNvCxnSpPr>
              <a:stCxn id="10" idx="8"/>
              <a:endCxn id="10" idx="0"/>
            </p:cNvCxnSpPr>
            <p:nvPr/>
          </p:nvCxnSpPr>
          <p:spPr>
            <a:xfrm flipV="1">
              <a:off x="5335081" y="5090685"/>
              <a:ext cx="2220327" cy="164455"/>
            </a:xfrm>
            <a:prstGeom prst="line">
              <a:avLst/>
            </a:prstGeom>
            <a:ln w="7620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457200" y="152371"/>
            <a:ext cx="7467600" cy="1143000"/>
          </a:xfrm>
        </p:spPr>
        <p:txBody>
          <a:bodyPr>
            <a:normAutofit/>
          </a:bodyPr>
          <a:lstStyle/>
          <a:p>
            <a:r>
              <a:rPr lang="en-US" sz="3600" b="1" i="1" dirty="0">
                <a:latin typeface="+mn-lt"/>
              </a:rPr>
              <a:t>Plane of Rotation</a:t>
            </a:r>
          </a:p>
        </p:txBody>
      </p:sp>
      <p:sp>
        <p:nvSpPr>
          <p:cNvPr id="5" name="TextBox 4"/>
          <p:cNvSpPr txBox="1"/>
          <p:nvPr/>
        </p:nvSpPr>
        <p:spPr>
          <a:xfrm>
            <a:off x="525485" y="1417639"/>
            <a:ext cx="7203535" cy="523220"/>
          </a:xfrm>
          <a:prstGeom prst="rect">
            <a:avLst/>
          </a:prstGeom>
          <a:noFill/>
        </p:spPr>
        <p:txBody>
          <a:bodyPr wrap="square" rtlCol="0">
            <a:spAutoFit/>
          </a:bodyPr>
          <a:lstStyle/>
          <a:p>
            <a:endParaRPr lang="en-US" sz="1400" dirty="0"/>
          </a:p>
          <a:p>
            <a:pPr marL="285750" indent="-285750">
              <a:buFont typeface="Arial"/>
              <a:buChar char="•"/>
            </a:pPr>
            <a:endParaRPr lang="en-US" sz="1400" dirty="0"/>
          </a:p>
        </p:txBody>
      </p:sp>
      <p:sp>
        <p:nvSpPr>
          <p:cNvPr id="6" name="TextBox 5"/>
          <p:cNvSpPr txBox="1"/>
          <p:nvPr/>
        </p:nvSpPr>
        <p:spPr>
          <a:xfrm>
            <a:off x="355390" y="1417639"/>
            <a:ext cx="8425351" cy="523220"/>
          </a:xfrm>
          <a:prstGeom prst="rect">
            <a:avLst/>
          </a:prstGeom>
          <a:noFill/>
        </p:spPr>
        <p:txBody>
          <a:bodyPr wrap="square" rtlCol="0">
            <a:spAutoFit/>
          </a:bodyPr>
          <a:lstStyle/>
          <a:p>
            <a:pPr marL="285750" indent="-285750">
              <a:buFont typeface="Arial"/>
              <a:buChar char="•"/>
            </a:pPr>
            <a:r>
              <a:rPr lang="en-US" sz="1400" b="1" dirty="0"/>
              <a:t>Plane of Rotation: </a:t>
            </a:r>
            <a:r>
              <a:rPr lang="en-US" sz="1400" dirty="0"/>
              <a:t>The path the rotor blade follows. </a:t>
            </a:r>
            <a:endParaRPr lang="en-US" sz="1400" b="1" dirty="0"/>
          </a:p>
          <a:p>
            <a:pPr marL="285750" indent="-285750">
              <a:buFont typeface="Arial"/>
              <a:buChar char="•"/>
            </a:pPr>
            <a:endParaRPr lang="en-US" sz="1400" b="1" dirty="0"/>
          </a:p>
        </p:txBody>
      </p:sp>
      <p:cxnSp>
        <p:nvCxnSpPr>
          <p:cNvPr id="35" name="Straight Connector 34"/>
          <p:cNvCxnSpPr/>
          <p:nvPr/>
        </p:nvCxnSpPr>
        <p:spPr>
          <a:xfrm>
            <a:off x="41194506" y="3765025"/>
            <a:ext cx="13996638" cy="0"/>
          </a:xfrm>
          <a:prstGeom prst="line">
            <a:avLst/>
          </a:prstGeom>
          <a:ln w="76200" cmpd="sng">
            <a:solidFill>
              <a:srgbClr val="FF0000"/>
            </a:solidFill>
            <a:prstDash val="dash"/>
            <a:roun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5074131" y="3765025"/>
            <a:ext cx="13996638" cy="0"/>
          </a:xfrm>
          <a:prstGeom prst="line">
            <a:avLst/>
          </a:prstGeom>
          <a:ln w="76200" cmpd="sng">
            <a:solidFill>
              <a:srgbClr val="FF0000"/>
            </a:solidFill>
            <a:prstDash val="dash"/>
            <a:round/>
          </a:ln>
          <a:effectLst/>
        </p:spPr>
        <p:style>
          <a:lnRef idx="2">
            <a:schemeClr val="accent1"/>
          </a:lnRef>
          <a:fillRef idx="0">
            <a:schemeClr val="accent1"/>
          </a:fillRef>
          <a:effectRef idx="1">
            <a:schemeClr val="accent1"/>
          </a:effectRef>
          <a:fontRef idx="minor">
            <a:schemeClr val="tx1"/>
          </a:fontRef>
        </p:style>
      </p:cxnSp>
      <p:grpSp>
        <p:nvGrpSpPr>
          <p:cNvPr id="55" name="Group 54"/>
          <p:cNvGrpSpPr/>
          <p:nvPr/>
        </p:nvGrpSpPr>
        <p:grpSpPr>
          <a:xfrm>
            <a:off x="41696450" y="3214127"/>
            <a:ext cx="5304192" cy="924153"/>
            <a:chOff x="2251216" y="4386056"/>
            <a:chExt cx="5304192" cy="924153"/>
          </a:xfrm>
        </p:grpSpPr>
        <p:sp>
          <p:nvSpPr>
            <p:cNvPr id="56" name="Oval 55"/>
            <p:cNvSpPr/>
            <p:nvPr/>
          </p:nvSpPr>
          <p:spPr>
            <a:xfrm>
              <a:off x="2251216" y="4920489"/>
              <a:ext cx="257283" cy="221680"/>
            </a:xfrm>
            <a:prstGeom prst="ellipse">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7" name="Group 56"/>
            <p:cNvGrpSpPr/>
            <p:nvPr/>
          </p:nvGrpSpPr>
          <p:grpSpPr>
            <a:xfrm>
              <a:off x="2264045" y="4386056"/>
              <a:ext cx="5291363" cy="924153"/>
              <a:chOff x="1735103" y="2328651"/>
              <a:chExt cx="5291363" cy="924153"/>
            </a:xfrm>
          </p:grpSpPr>
          <p:sp>
            <p:nvSpPr>
              <p:cNvPr id="59" name="Freeform 58"/>
              <p:cNvSpPr/>
              <p:nvPr/>
            </p:nvSpPr>
            <p:spPr>
              <a:xfrm>
                <a:off x="1756916" y="2344500"/>
                <a:ext cx="5037378" cy="889781"/>
              </a:xfrm>
              <a:custGeom>
                <a:avLst/>
                <a:gdLst>
                  <a:gd name="connsiteX0" fmla="*/ 5031984 w 5037378"/>
                  <a:gd name="connsiteY0" fmla="*/ 679644 h 889781"/>
                  <a:gd name="connsiteX1" fmla="*/ 3094909 w 5037378"/>
                  <a:gd name="connsiteY1" fmla="*/ 204552 h 889781"/>
                  <a:gd name="connsiteX2" fmla="*/ 2044137 w 5037378"/>
                  <a:gd name="connsiteY2" fmla="*/ 30960 h 889781"/>
                  <a:gd name="connsiteX3" fmla="*/ 1084737 w 5037378"/>
                  <a:gd name="connsiteY3" fmla="*/ 12688 h 889781"/>
                  <a:gd name="connsiteX4" fmla="*/ 381176 w 5037378"/>
                  <a:gd name="connsiteY4" fmla="*/ 168006 h 889781"/>
                  <a:gd name="connsiteX5" fmla="*/ 33965 w 5037378"/>
                  <a:gd name="connsiteY5" fmla="*/ 414689 h 889781"/>
                  <a:gd name="connsiteX6" fmla="*/ 43102 w 5037378"/>
                  <a:gd name="connsiteY6" fmla="*/ 643098 h 889781"/>
                  <a:gd name="connsiteX7" fmla="*/ 298942 w 5037378"/>
                  <a:gd name="connsiteY7" fmla="*/ 825826 h 889781"/>
                  <a:gd name="connsiteX8" fmla="*/ 901994 w 5037378"/>
                  <a:gd name="connsiteY8" fmla="*/ 889781 h 889781"/>
                  <a:gd name="connsiteX9" fmla="*/ 2446172 w 5037378"/>
                  <a:gd name="connsiteY9" fmla="*/ 871508 h 889781"/>
                  <a:gd name="connsiteX10" fmla="*/ 5031984 w 5037378"/>
                  <a:gd name="connsiteY10" fmla="*/ 679644 h 88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7378" h="889781">
                    <a:moveTo>
                      <a:pt x="5031984" y="679644"/>
                    </a:moveTo>
                    <a:cubicBezTo>
                      <a:pt x="5140107" y="568485"/>
                      <a:pt x="3592883" y="312666"/>
                      <a:pt x="3094909" y="204552"/>
                    </a:cubicBezTo>
                    <a:cubicBezTo>
                      <a:pt x="2596935" y="96438"/>
                      <a:pt x="2379166" y="62937"/>
                      <a:pt x="2044137" y="30960"/>
                    </a:cubicBezTo>
                    <a:cubicBezTo>
                      <a:pt x="1709108" y="-1017"/>
                      <a:pt x="1361897" y="-10153"/>
                      <a:pt x="1084737" y="12688"/>
                    </a:cubicBezTo>
                    <a:cubicBezTo>
                      <a:pt x="807577" y="35529"/>
                      <a:pt x="556305" y="101006"/>
                      <a:pt x="381176" y="168006"/>
                    </a:cubicBezTo>
                    <a:cubicBezTo>
                      <a:pt x="206047" y="235006"/>
                      <a:pt x="90311" y="335507"/>
                      <a:pt x="33965" y="414689"/>
                    </a:cubicBezTo>
                    <a:cubicBezTo>
                      <a:pt x="-22381" y="493871"/>
                      <a:pt x="-1061" y="574575"/>
                      <a:pt x="43102" y="643098"/>
                    </a:cubicBezTo>
                    <a:cubicBezTo>
                      <a:pt x="87265" y="711621"/>
                      <a:pt x="155793" y="784712"/>
                      <a:pt x="298942" y="825826"/>
                    </a:cubicBezTo>
                    <a:cubicBezTo>
                      <a:pt x="442091" y="866940"/>
                      <a:pt x="901994" y="889781"/>
                      <a:pt x="901994" y="889781"/>
                    </a:cubicBezTo>
                    <a:lnTo>
                      <a:pt x="2446172" y="871508"/>
                    </a:lnTo>
                    <a:cubicBezTo>
                      <a:pt x="3137549" y="841053"/>
                      <a:pt x="4923861" y="790803"/>
                      <a:pt x="5031984" y="679644"/>
                    </a:cubicBezTo>
                    <a:close/>
                  </a:path>
                </a:pathLst>
              </a:cu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Freeform 59"/>
              <p:cNvSpPr/>
              <p:nvPr/>
            </p:nvSpPr>
            <p:spPr>
              <a:xfrm>
                <a:off x="1735103" y="2328651"/>
                <a:ext cx="5291363" cy="924153"/>
              </a:xfrm>
              <a:custGeom>
                <a:avLst/>
                <a:gdLst>
                  <a:gd name="connsiteX0" fmla="*/ 5291363 w 5291363"/>
                  <a:gd name="connsiteY0" fmla="*/ 704629 h 924153"/>
                  <a:gd name="connsiteX1" fmla="*/ 3436522 w 5291363"/>
                  <a:gd name="connsiteY1" fmla="*/ 293492 h 924153"/>
                  <a:gd name="connsiteX2" fmla="*/ 2385750 w 5291363"/>
                  <a:gd name="connsiteY2" fmla="*/ 74219 h 924153"/>
                  <a:gd name="connsiteX3" fmla="*/ 1097413 w 5291363"/>
                  <a:gd name="connsiteY3" fmla="*/ 10264 h 924153"/>
                  <a:gd name="connsiteX4" fmla="*/ 211109 w 5291363"/>
                  <a:gd name="connsiteY4" fmla="*/ 266083 h 924153"/>
                  <a:gd name="connsiteX5" fmla="*/ 955 w 5291363"/>
                  <a:gd name="connsiteY5" fmla="*/ 604129 h 924153"/>
                  <a:gd name="connsiteX6" fmla="*/ 256795 w 5291363"/>
                  <a:gd name="connsiteY6" fmla="*/ 841675 h 924153"/>
                  <a:gd name="connsiteX7" fmla="*/ 1261881 w 5291363"/>
                  <a:gd name="connsiteY7" fmla="*/ 923903 h 924153"/>
                  <a:gd name="connsiteX8" fmla="*/ 3071036 w 5291363"/>
                  <a:gd name="connsiteY8" fmla="*/ 869084 h 92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1363" h="924153">
                    <a:moveTo>
                      <a:pt x="5291363" y="704629"/>
                    </a:moveTo>
                    <a:lnTo>
                      <a:pt x="3436522" y="293492"/>
                    </a:lnTo>
                    <a:cubicBezTo>
                      <a:pt x="2952253" y="188424"/>
                      <a:pt x="2775601" y="121424"/>
                      <a:pt x="2385750" y="74219"/>
                    </a:cubicBezTo>
                    <a:cubicBezTo>
                      <a:pt x="1995899" y="27014"/>
                      <a:pt x="1459853" y="-21713"/>
                      <a:pt x="1097413" y="10264"/>
                    </a:cubicBezTo>
                    <a:cubicBezTo>
                      <a:pt x="734973" y="42241"/>
                      <a:pt x="393852" y="167106"/>
                      <a:pt x="211109" y="266083"/>
                    </a:cubicBezTo>
                    <a:cubicBezTo>
                      <a:pt x="28366" y="365060"/>
                      <a:pt x="-6659" y="508197"/>
                      <a:pt x="955" y="604129"/>
                    </a:cubicBezTo>
                    <a:cubicBezTo>
                      <a:pt x="8569" y="700061"/>
                      <a:pt x="46641" y="788379"/>
                      <a:pt x="256795" y="841675"/>
                    </a:cubicBezTo>
                    <a:cubicBezTo>
                      <a:pt x="466949" y="894971"/>
                      <a:pt x="792841" y="919335"/>
                      <a:pt x="1261881" y="923903"/>
                    </a:cubicBezTo>
                    <a:cubicBezTo>
                      <a:pt x="1730921" y="928471"/>
                      <a:pt x="3071036" y="869084"/>
                      <a:pt x="3071036" y="869084"/>
                    </a:cubicBezTo>
                  </a:path>
                </a:pathLst>
              </a:cu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cxnSp>
          <p:nvCxnSpPr>
            <p:cNvPr id="58" name="Straight Connector 57"/>
            <p:cNvCxnSpPr>
              <a:stCxn id="60" idx="8"/>
              <a:endCxn id="60" idx="0"/>
            </p:cNvCxnSpPr>
            <p:nvPr/>
          </p:nvCxnSpPr>
          <p:spPr>
            <a:xfrm flipV="1">
              <a:off x="5335081" y="5090685"/>
              <a:ext cx="2220327" cy="164455"/>
            </a:xfrm>
            <a:prstGeom prst="line">
              <a:avLst/>
            </a:prstGeom>
            <a:ln w="7620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7" name="Group 66"/>
          <p:cNvGrpSpPr/>
          <p:nvPr/>
        </p:nvGrpSpPr>
        <p:grpSpPr>
          <a:xfrm>
            <a:off x="55074131" y="3214127"/>
            <a:ext cx="5304192" cy="924153"/>
            <a:chOff x="2251216" y="4386056"/>
            <a:chExt cx="5304192" cy="924153"/>
          </a:xfrm>
        </p:grpSpPr>
        <p:sp>
          <p:nvSpPr>
            <p:cNvPr id="68" name="Oval 67"/>
            <p:cNvSpPr/>
            <p:nvPr/>
          </p:nvSpPr>
          <p:spPr>
            <a:xfrm>
              <a:off x="2251216" y="4920489"/>
              <a:ext cx="257283" cy="221680"/>
            </a:xfrm>
            <a:prstGeom prst="ellipse">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9" name="Group 68"/>
            <p:cNvGrpSpPr/>
            <p:nvPr/>
          </p:nvGrpSpPr>
          <p:grpSpPr>
            <a:xfrm>
              <a:off x="2264045" y="4386056"/>
              <a:ext cx="5291363" cy="924153"/>
              <a:chOff x="1735103" y="2328651"/>
              <a:chExt cx="5291363" cy="924153"/>
            </a:xfrm>
          </p:grpSpPr>
          <p:sp>
            <p:nvSpPr>
              <p:cNvPr id="71" name="Freeform 70"/>
              <p:cNvSpPr/>
              <p:nvPr/>
            </p:nvSpPr>
            <p:spPr>
              <a:xfrm>
                <a:off x="1756916" y="2344500"/>
                <a:ext cx="5037378" cy="889781"/>
              </a:xfrm>
              <a:custGeom>
                <a:avLst/>
                <a:gdLst>
                  <a:gd name="connsiteX0" fmla="*/ 5031984 w 5037378"/>
                  <a:gd name="connsiteY0" fmla="*/ 679644 h 889781"/>
                  <a:gd name="connsiteX1" fmla="*/ 3094909 w 5037378"/>
                  <a:gd name="connsiteY1" fmla="*/ 204552 h 889781"/>
                  <a:gd name="connsiteX2" fmla="*/ 2044137 w 5037378"/>
                  <a:gd name="connsiteY2" fmla="*/ 30960 h 889781"/>
                  <a:gd name="connsiteX3" fmla="*/ 1084737 w 5037378"/>
                  <a:gd name="connsiteY3" fmla="*/ 12688 h 889781"/>
                  <a:gd name="connsiteX4" fmla="*/ 381176 w 5037378"/>
                  <a:gd name="connsiteY4" fmla="*/ 168006 h 889781"/>
                  <a:gd name="connsiteX5" fmla="*/ 33965 w 5037378"/>
                  <a:gd name="connsiteY5" fmla="*/ 414689 h 889781"/>
                  <a:gd name="connsiteX6" fmla="*/ 43102 w 5037378"/>
                  <a:gd name="connsiteY6" fmla="*/ 643098 h 889781"/>
                  <a:gd name="connsiteX7" fmla="*/ 298942 w 5037378"/>
                  <a:gd name="connsiteY7" fmla="*/ 825826 h 889781"/>
                  <a:gd name="connsiteX8" fmla="*/ 901994 w 5037378"/>
                  <a:gd name="connsiteY8" fmla="*/ 889781 h 889781"/>
                  <a:gd name="connsiteX9" fmla="*/ 2446172 w 5037378"/>
                  <a:gd name="connsiteY9" fmla="*/ 871508 h 889781"/>
                  <a:gd name="connsiteX10" fmla="*/ 5031984 w 5037378"/>
                  <a:gd name="connsiteY10" fmla="*/ 679644 h 88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7378" h="889781">
                    <a:moveTo>
                      <a:pt x="5031984" y="679644"/>
                    </a:moveTo>
                    <a:cubicBezTo>
                      <a:pt x="5140107" y="568485"/>
                      <a:pt x="3592883" y="312666"/>
                      <a:pt x="3094909" y="204552"/>
                    </a:cubicBezTo>
                    <a:cubicBezTo>
                      <a:pt x="2596935" y="96438"/>
                      <a:pt x="2379166" y="62937"/>
                      <a:pt x="2044137" y="30960"/>
                    </a:cubicBezTo>
                    <a:cubicBezTo>
                      <a:pt x="1709108" y="-1017"/>
                      <a:pt x="1361897" y="-10153"/>
                      <a:pt x="1084737" y="12688"/>
                    </a:cubicBezTo>
                    <a:cubicBezTo>
                      <a:pt x="807577" y="35529"/>
                      <a:pt x="556305" y="101006"/>
                      <a:pt x="381176" y="168006"/>
                    </a:cubicBezTo>
                    <a:cubicBezTo>
                      <a:pt x="206047" y="235006"/>
                      <a:pt x="90311" y="335507"/>
                      <a:pt x="33965" y="414689"/>
                    </a:cubicBezTo>
                    <a:cubicBezTo>
                      <a:pt x="-22381" y="493871"/>
                      <a:pt x="-1061" y="574575"/>
                      <a:pt x="43102" y="643098"/>
                    </a:cubicBezTo>
                    <a:cubicBezTo>
                      <a:pt x="87265" y="711621"/>
                      <a:pt x="155793" y="784712"/>
                      <a:pt x="298942" y="825826"/>
                    </a:cubicBezTo>
                    <a:cubicBezTo>
                      <a:pt x="442091" y="866940"/>
                      <a:pt x="901994" y="889781"/>
                      <a:pt x="901994" y="889781"/>
                    </a:cubicBezTo>
                    <a:lnTo>
                      <a:pt x="2446172" y="871508"/>
                    </a:lnTo>
                    <a:cubicBezTo>
                      <a:pt x="3137549" y="841053"/>
                      <a:pt x="4923861" y="790803"/>
                      <a:pt x="5031984" y="679644"/>
                    </a:cubicBezTo>
                    <a:close/>
                  </a:path>
                </a:pathLst>
              </a:cu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Freeform 71"/>
              <p:cNvSpPr/>
              <p:nvPr/>
            </p:nvSpPr>
            <p:spPr>
              <a:xfrm>
                <a:off x="1735103" y="2328651"/>
                <a:ext cx="5291363" cy="924153"/>
              </a:xfrm>
              <a:custGeom>
                <a:avLst/>
                <a:gdLst>
                  <a:gd name="connsiteX0" fmla="*/ 5291363 w 5291363"/>
                  <a:gd name="connsiteY0" fmla="*/ 704629 h 924153"/>
                  <a:gd name="connsiteX1" fmla="*/ 3436522 w 5291363"/>
                  <a:gd name="connsiteY1" fmla="*/ 293492 h 924153"/>
                  <a:gd name="connsiteX2" fmla="*/ 2385750 w 5291363"/>
                  <a:gd name="connsiteY2" fmla="*/ 74219 h 924153"/>
                  <a:gd name="connsiteX3" fmla="*/ 1097413 w 5291363"/>
                  <a:gd name="connsiteY3" fmla="*/ 10264 h 924153"/>
                  <a:gd name="connsiteX4" fmla="*/ 211109 w 5291363"/>
                  <a:gd name="connsiteY4" fmla="*/ 266083 h 924153"/>
                  <a:gd name="connsiteX5" fmla="*/ 955 w 5291363"/>
                  <a:gd name="connsiteY5" fmla="*/ 604129 h 924153"/>
                  <a:gd name="connsiteX6" fmla="*/ 256795 w 5291363"/>
                  <a:gd name="connsiteY6" fmla="*/ 841675 h 924153"/>
                  <a:gd name="connsiteX7" fmla="*/ 1261881 w 5291363"/>
                  <a:gd name="connsiteY7" fmla="*/ 923903 h 924153"/>
                  <a:gd name="connsiteX8" fmla="*/ 3071036 w 5291363"/>
                  <a:gd name="connsiteY8" fmla="*/ 869084 h 92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1363" h="924153">
                    <a:moveTo>
                      <a:pt x="5291363" y="704629"/>
                    </a:moveTo>
                    <a:lnTo>
                      <a:pt x="3436522" y="293492"/>
                    </a:lnTo>
                    <a:cubicBezTo>
                      <a:pt x="2952253" y="188424"/>
                      <a:pt x="2775601" y="121424"/>
                      <a:pt x="2385750" y="74219"/>
                    </a:cubicBezTo>
                    <a:cubicBezTo>
                      <a:pt x="1995899" y="27014"/>
                      <a:pt x="1459853" y="-21713"/>
                      <a:pt x="1097413" y="10264"/>
                    </a:cubicBezTo>
                    <a:cubicBezTo>
                      <a:pt x="734973" y="42241"/>
                      <a:pt x="393852" y="167106"/>
                      <a:pt x="211109" y="266083"/>
                    </a:cubicBezTo>
                    <a:cubicBezTo>
                      <a:pt x="28366" y="365060"/>
                      <a:pt x="-6659" y="508197"/>
                      <a:pt x="955" y="604129"/>
                    </a:cubicBezTo>
                    <a:cubicBezTo>
                      <a:pt x="8569" y="700061"/>
                      <a:pt x="46641" y="788379"/>
                      <a:pt x="256795" y="841675"/>
                    </a:cubicBezTo>
                    <a:cubicBezTo>
                      <a:pt x="466949" y="894971"/>
                      <a:pt x="792841" y="919335"/>
                      <a:pt x="1261881" y="923903"/>
                    </a:cubicBezTo>
                    <a:cubicBezTo>
                      <a:pt x="1730921" y="928471"/>
                      <a:pt x="3071036" y="869084"/>
                      <a:pt x="3071036" y="869084"/>
                    </a:cubicBezTo>
                  </a:path>
                </a:pathLst>
              </a:cu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cxnSp>
          <p:nvCxnSpPr>
            <p:cNvPr id="70" name="Straight Connector 69"/>
            <p:cNvCxnSpPr>
              <a:stCxn id="72" idx="8"/>
              <a:endCxn id="72" idx="0"/>
            </p:cNvCxnSpPr>
            <p:nvPr/>
          </p:nvCxnSpPr>
          <p:spPr>
            <a:xfrm flipV="1">
              <a:off x="5335081" y="5090685"/>
              <a:ext cx="2220327" cy="164455"/>
            </a:xfrm>
            <a:prstGeom prst="line">
              <a:avLst/>
            </a:prstGeom>
            <a:ln w="7620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73" name="Group 72"/>
          <p:cNvGrpSpPr/>
          <p:nvPr/>
        </p:nvGrpSpPr>
        <p:grpSpPr>
          <a:xfrm>
            <a:off x="-14647381" y="3384323"/>
            <a:ext cx="5304192" cy="924153"/>
            <a:chOff x="2251216" y="4386056"/>
            <a:chExt cx="5304192" cy="924153"/>
          </a:xfrm>
        </p:grpSpPr>
        <p:sp>
          <p:nvSpPr>
            <p:cNvPr id="74" name="Oval 73"/>
            <p:cNvSpPr/>
            <p:nvPr/>
          </p:nvSpPr>
          <p:spPr>
            <a:xfrm>
              <a:off x="2251216" y="4920489"/>
              <a:ext cx="257283" cy="221680"/>
            </a:xfrm>
            <a:prstGeom prst="ellipse">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5" name="Group 74"/>
            <p:cNvGrpSpPr/>
            <p:nvPr/>
          </p:nvGrpSpPr>
          <p:grpSpPr>
            <a:xfrm>
              <a:off x="2264045" y="4386056"/>
              <a:ext cx="5291363" cy="924153"/>
              <a:chOff x="1735103" y="2328651"/>
              <a:chExt cx="5291363" cy="924153"/>
            </a:xfrm>
          </p:grpSpPr>
          <p:sp>
            <p:nvSpPr>
              <p:cNvPr id="77" name="Freeform 76"/>
              <p:cNvSpPr/>
              <p:nvPr/>
            </p:nvSpPr>
            <p:spPr>
              <a:xfrm>
                <a:off x="1756916" y="2344500"/>
                <a:ext cx="5037378" cy="889781"/>
              </a:xfrm>
              <a:custGeom>
                <a:avLst/>
                <a:gdLst>
                  <a:gd name="connsiteX0" fmla="*/ 5031984 w 5037378"/>
                  <a:gd name="connsiteY0" fmla="*/ 679644 h 889781"/>
                  <a:gd name="connsiteX1" fmla="*/ 3094909 w 5037378"/>
                  <a:gd name="connsiteY1" fmla="*/ 204552 h 889781"/>
                  <a:gd name="connsiteX2" fmla="*/ 2044137 w 5037378"/>
                  <a:gd name="connsiteY2" fmla="*/ 30960 h 889781"/>
                  <a:gd name="connsiteX3" fmla="*/ 1084737 w 5037378"/>
                  <a:gd name="connsiteY3" fmla="*/ 12688 h 889781"/>
                  <a:gd name="connsiteX4" fmla="*/ 381176 w 5037378"/>
                  <a:gd name="connsiteY4" fmla="*/ 168006 h 889781"/>
                  <a:gd name="connsiteX5" fmla="*/ 33965 w 5037378"/>
                  <a:gd name="connsiteY5" fmla="*/ 414689 h 889781"/>
                  <a:gd name="connsiteX6" fmla="*/ 43102 w 5037378"/>
                  <a:gd name="connsiteY6" fmla="*/ 643098 h 889781"/>
                  <a:gd name="connsiteX7" fmla="*/ 298942 w 5037378"/>
                  <a:gd name="connsiteY7" fmla="*/ 825826 h 889781"/>
                  <a:gd name="connsiteX8" fmla="*/ 901994 w 5037378"/>
                  <a:gd name="connsiteY8" fmla="*/ 889781 h 889781"/>
                  <a:gd name="connsiteX9" fmla="*/ 2446172 w 5037378"/>
                  <a:gd name="connsiteY9" fmla="*/ 871508 h 889781"/>
                  <a:gd name="connsiteX10" fmla="*/ 5031984 w 5037378"/>
                  <a:gd name="connsiteY10" fmla="*/ 679644 h 88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7378" h="889781">
                    <a:moveTo>
                      <a:pt x="5031984" y="679644"/>
                    </a:moveTo>
                    <a:cubicBezTo>
                      <a:pt x="5140107" y="568485"/>
                      <a:pt x="3592883" y="312666"/>
                      <a:pt x="3094909" y="204552"/>
                    </a:cubicBezTo>
                    <a:cubicBezTo>
                      <a:pt x="2596935" y="96438"/>
                      <a:pt x="2379166" y="62937"/>
                      <a:pt x="2044137" y="30960"/>
                    </a:cubicBezTo>
                    <a:cubicBezTo>
                      <a:pt x="1709108" y="-1017"/>
                      <a:pt x="1361897" y="-10153"/>
                      <a:pt x="1084737" y="12688"/>
                    </a:cubicBezTo>
                    <a:cubicBezTo>
                      <a:pt x="807577" y="35529"/>
                      <a:pt x="556305" y="101006"/>
                      <a:pt x="381176" y="168006"/>
                    </a:cubicBezTo>
                    <a:cubicBezTo>
                      <a:pt x="206047" y="235006"/>
                      <a:pt x="90311" y="335507"/>
                      <a:pt x="33965" y="414689"/>
                    </a:cubicBezTo>
                    <a:cubicBezTo>
                      <a:pt x="-22381" y="493871"/>
                      <a:pt x="-1061" y="574575"/>
                      <a:pt x="43102" y="643098"/>
                    </a:cubicBezTo>
                    <a:cubicBezTo>
                      <a:pt x="87265" y="711621"/>
                      <a:pt x="155793" y="784712"/>
                      <a:pt x="298942" y="825826"/>
                    </a:cubicBezTo>
                    <a:cubicBezTo>
                      <a:pt x="442091" y="866940"/>
                      <a:pt x="901994" y="889781"/>
                      <a:pt x="901994" y="889781"/>
                    </a:cubicBezTo>
                    <a:lnTo>
                      <a:pt x="2446172" y="871508"/>
                    </a:lnTo>
                    <a:cubicBezTo>
                      <a:pt x="3137549" y="841053"/>
                      <a:pt x="4923861" y="790803"/>
                      <a:pt x="5031984" y="679644"/>
                    </a:cubicBezTo>
                    <a:close/>
                  </a:path>
                </a:pathLst>
              </a:cu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Freeform 77"/>
              <p:cNvSpPr/>
              <p:nvPr/>
            </p:nvSpPr>
            <p:spPr>
              <a:xfrm>
                <a:off x="1735103" y="2328651"/>
                <a:ext cx="5291363" cy="924153"/>
              </a:xfrm>
              <a:custGeom>
                <a:avLst/>
                <a:gdLst>
                  <a:gd name="connsiteX0" fmla="*/ 5291363 w 5291363"/>
                  <a:gd name="connsiteY0" fmla="*/ 704629 h 924153"/>
                  <a:gd name="connsiteX1" fmla="*/ 3436522 w 5291363"/>
                  <a:gd name="connsiteY1" fmla="*/ 293492 h 924153"/>
                  <a:gd name="connsiteX2" fmla="*/ 2385750 w 5291363"/>
                  <a:gd name="connsiteY2" fmla="*/ 74219 h 924153"/>
                  <a:gd name="connsiteX3" fmla="*/ 1097413 w 5291363"/>
                  <a:gd name="connsiteY3" fmla="*/ 10264 h 924153"/>
                  <a:gd name="connsiteX4" fmla="*/ 211109 w 5291363"/>
                  <a:gd name="connsiteY4" fmla="*/ 266083 h 924153"/>
                  <a:gd name="connsiteX5" fmla="*/ 955 w 5291363"/>
                  <a:gd name="connsiteY5" fmla="*/ 604129 h 924153"/>
                  <a:gd name="connsiteX6" fmla="*/ 256795 w 5291363"/>
                  <a:gd name="connsiteY6" fmla="*/ 841675 h 924153"/>
                  <a:gd name="connsiteX7" fmla="*/ 1261881 w 5291363"/>
                  <a:gd name="connsiteY7" fmla="*/ 923903 h 924153"/>
                  <a:gd name="connsiteX8" fmla="*/ 3071036 w 5291363"/>
                  <a:gd name="connsiteY8" fmla="*/ 869084 h 92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1363" h="924153">
                    <a:moveTo>
                      <a:pt x="5291363" y="704629"/>
                    </a:moveTo>
                    <a:lnTo>
                      <a:pt x="3436522" y="293492"/>
                    </a:lnTo>
                    <a:cubicBezTo>
                      <a:pt x="2952253" y="188424"/>
                      <a:pt x="2775601" y="121424"/>
                      <a:pt x="2385750" y="74219"/>
                    </a:cubicBezTo>
                    <a:cubicBezTo>
                      <a:pt x="1995899" y="27014"/>
                      <a:pt x="1459853" y="-21713"/>
                      <a:pt x="1097413" y="10264"/>
                    </a:cubicBezTo>
                    <a:cubicBezTo>
                      <a:pt x="734973" y="42241"/>
                      <a:pt x="393852" y="167106"/>
                      <a:pt x="211109" y="266083"/>
                    </a:cubicBezTo>
                    <a:cubicBezTo>
                      <a:pt x="28366" y="365060"/>
                      <a:pt x="-6659" y="508197"/>
                      <a:pt x="955" y="604129"/>
                    </a:cubicBezTo>
                    <a:cubicBezTo>
                      <a:pt x="8569" y="700061"/>
                      <a:pt x="46641" y="788379"/>
                      <a:pt x="256795" y="841675"/>
                    </a:cubicBezTo>
                    <a:cubicBezTo>
                      <a:pt x="466949" y="894971"/>
                      <a:pt x="792841" y="919335"/>
                      <a:pt x="1261881" y="923903"/>
                    </a:cubicBezTo>
                    <a:cubicBezTo>
                      <a:pt x="1730921" y="928471"/>
                      <a:pt x="3071036" y="869084"/>
                      <a:pt x="3071036" y="869084"/>
                    </a:cubicBezTo>
                  </a:path>
                </a:pathLst>
              </a:cu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cxnSp>
          <p:nvCxnSpPr>
            <p:cNvPr id="76" name="Straight Connector 75"/>
            <p:cNvCxnSpPr>
              <a:stCxn id="78" idx="8"/>
              <a:endCxn id="78" idx="0"/>
            </p:cNvCxnSpPr>
            <p:nvPr/>
          </p:nvCxnSpPr>
          <p:spPr>
            <a:xfrm flipV="1">
              <a:off x="5335081" y="5090685"/>
              <a:ext cx="2220327" cy="164455"/>
            </a:xfrm>
            <a:prstGeom prst="line">
              <a:avLst/>
            </a:prstGeom>
            <a:ln w="7620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9552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6631 0.01227 C -0.06631 0.01135 -0.93142 0.00903 -1.79635 0.00602 " pathEditMode="relative" rAng="0" ptsTypes="aA">
                                      <p:cBhvr>
                                        <p:cTn id="14" dur="2000" fill="hold"/>
                                        <p:tgtEl>
                                          <p:spTgt spid="24"/>
                                        </p:tgtEl>
                                        <p:attrNameLst>
                                          <p:attrName>ppt_x</p:attrName>
                                          <p:attrName>ppt_y</p:attrName>
                                        </p:attrNameLst>
                                      </p:cBhvr>
                                      <p:rCtr x="-86510"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p:cNvCxnSpPr/>
          <p:nvPr/>
        </p:nvCxnSpPr>
        <p:spPr>
          <a:xfrm>
            <a:off x="13291033" y="3756187"/>
            <a:ext cx="13996638" cy="0"/>
          </a:xfrm>
          <a:prstGeom prst="line">
            <a:avLst/>
          </a:prstGeom>
          <a:ln w="76200" cmpd="sng">
            <a:solidFill>
              <a:srgbClr val="FF0000"/>
            </a:solidFill>
            <a:prstDash val="dash"/>
            <a:roun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27197868" y="3756187"/>
            <a:ext cx="13996638" cy="0"/>
          </a:xfrm>
          <a:prstGeom prst="line">
            <a:avLst/>
          </a:prstGeom>
          <a:ln w="76200" cmpd="sng">
            <a:solidFill>
              <a:srgbClr val="FF0000"/>
            </a:solidFill>
            <a:prstDash val="dash"/>
            <a:round/>
          </a:ln>
          <a:effectLst/>
        </p:spPr>
        <p:style>
          <a:lnRef idx="2">
            <a:schemeClr val="accent1"/>
          </a:lnRef>
          <a:fillRef idx="0">
            <a:schemeClr val="accent1"/>
          </a:fillRef>
          <a:effectRef idx="1">
            <a:schemeClr val="accent1"/>
          </a:effectRef>
          <a:fontRef idx="minor">
            <a:schemeClr val="tx1"/>
          </a:fontRef>
        </p:style>
      </p:cxnSp>
      <p:grpSp>
        <p:nvGrpSpPr>
          <p:cNvPr id="61" name="Group 60"/>
          <p:cNvGrpSpPr/>
          <p:nvPr/>
        </p:nvGrpSpPr>
        <p:grpSpPr>
          <a:xfrm>
            <a:off x="27900585" y="3179914"/>
            <a:ext cx="5304192" cy="924153"/>
            <a:chOff x="2251216" y="4386056"/>
            <a:chExt cx="5304192" cy="924153"/>
          </a:xfrm>
        </p:grpSpPr>
        <p:sp>
          <p:nvSpPr>
            <p:cNvPr id="62" name="Oval 61"/>
            <p:cNvSpPr/>
            <p:nvPr/>
          </p:nvSpPr>
          <p:spPr>
            <a:xfrm>
              <a:off x="2251216" y="4920489"/>
              <a:ext cx="257283" cy="221680"/>
            </a:xfrm>
            <a:prstGeom prst="ellipse">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 name="Group 62"/>
            <p:cNvGrpSpPr/>
            <p:nvPr/>
          </p:nvGrpSpPr>
          <p:grpSpPr>
            <a:xfrm>
              <a:off x="2264045" y="4386056"/>
              <a:ext cx="5291363" cy="924153"/>
              <a:chOff x="1735103" y="2328651"/>
              <a:chExt cx="5291363" cy="924153"/>
            </a:xfrm>
          </p:grpSpPr>
          <p:sp>
            <p:nvSpPr>
              <p:cNvPr id="65" name="Freeform 64"/>
              <p:cNvSpPr/>
              <p:nvPr/>
            </p:nvSpPr>
            <p:spPr>
              <a:xfrm>
                <a:off x="1756916" y="2344500"/>
                <a:ext cx="5037378" cy="889781"/>
              </a:xfrm>
              <a:custGeom>
                <a:avLst/>
                <a:gdLst>
                  <a:gd name="connsiteX0" fmla="*/ 5031984 w 5037378"/>
                  <a:gd name="connsiteY0" fmla="*/ 679644 h 889781"/>
                  <a:gd name="connsiteX1" fmla="*/ 3094909 w 5037378"/>
                  <a:gd name="connsiteY1" fmla="*/ 204552 h 889781"/>
                  <a:gd name="connsiteX2" fmla="*/ 2044137 w 5037378"/>
                  <a:gd name="connsiteY2" fmla="*/ 30960 h 889781"/>
                  <a:gd name="connsiteX3" fmla="*/ 1084737 w 5037378"/>
                  <a:gd name="connsiteY3" fmla="*/ 12688 h 889781"/>
                  <a:gd name="connsiteX4" fmla="*/ 381176 w 5037378"/>
                  <a:gd name="connsiteY4" fmla="*/ 168006 h 889781"/>
                  <a:gd name="connsiteX5" fmla="*/ 33965 w 5037378"/>
                  <a:gd name="connsiteY5" fmla="*/ 414689 h 889781"/>
                  <a:gd name="connsiteX6" fmla="*/ 43102 w 5037378"/>
                  <a:gd name="connsiteY6" fmla="*/ 643098 h 889781"/>
                  <a:gd name="connsiteX7" fmla="*/ 298942 w 5037378"/>
                  <a:gd name="connsiteY7" fmla="*/ 825826 h 889781"/>
                  <a:gd name="connsiteX8" fmla="*/ 901994 w 5037378"/>
                  <a:gd name="connsiteY8" fmla="*/ 889781 h 889781"/>
                  <a:gd name="connsiteX9" fmla="*/ 2446172 w 5037378"/>
                  <a:gd name="connsiteY9" fmla="*/ 871508 h 889781"/>
                  <a:gd name="connsiteX10" fmla="*/ 5031984 w 5037378"/>
                  <a:gd name="connsiteY10" fmla="*/ 679644 h 88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7378" h="889781">
                    <a:moveTo>
                      <a:pt x="5031984" y="679644"/>
                    </a:moveTo>
                    <a:cubicBezTo>
                      <a:pt x="5140107" y="568485"/>
                      <a:pt x="3592883" y="312666"/>
                      <a:pt x="3094909" y="204552"/>
                    </a:cubicBezTo>
                    <a:cubicBezTo>
                      <a:pt x="2596935" y="96438"/>
                      <a:pt x="2379166" y="62937"/>
                      <a:pt x="2044137" y="30960"/>
                    </a:cubicBezTo>
                    <a:cubicBezTo>
                      <a:pt x="1709108" y="-1017"/>
                      <a:pt x="1361897" y="-10153"/>
                      <a:pt x="1084737" y="12688"/>
                    </a:cubicBezTo>
                    <a:cubicBezTo>
                      <a:pt x="807577" y="35529"/>
                      <a:pt x="556305" y="101006"/>
                      <a:pt x="381176" y="168006"/>
                    </a:cubicBezTo>
                    <a:cubicBezTo>
                      <a:pt x="206047" y="235006"/>
                      <a:pt x="90311" y="335507"/>
                      <a:pt x="33965" y="414689"/>
                    </a:cubicBezTo>
                    <a:cubicBezTo>
                      <a:pt x="-22381" y="493871"/>
                      <a:pt x="-1061" y="574575"/>
                      <a:pt x="43102" y="643098"/>
                    </a:cubicBezTo>
                    <a:cubicBezTo>
                      <a:pt x="87265" y="711621"/>
                      <a:pt x="155793" y="784712"/>
                      <a:pt x="298942" y="825826"/>
                    </a:cubicBezTo>
                    <a:cubicBezTo>
                      <a:pt x="442091" y="866940"/>
                      <a:pt x="901994" y="889781"/>
                      <a:pt x="901994" y="889781"/>
                    </a:cubicBezTo>
                    <a:lnTo>
                      <a:pt x="2446172" y="871508"/>
                    </a:lnTo>
                    <a:cubicBezTo>
                      <a:pt x="3137549" y="841053"/>
                      <a:pt x="4923861" y="790803"/>
                      <a:pt x="5031984" y="679644"/>
                    </a:cubicBezTo>
                    <a:close/>
                  </a:path>
                </a:pathLst>
              </a:cu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Freeform 65"/>
              <p:cNvSpPr/>
              <p:nvPr/>
            </p:nvSpPr>
            <p:spPr>
              <a:xfrm>
                <a:off x="1735103" y="2328651"/>
                <a:ext cx="5291363" cy="924153"/>
              </a:xfrm>
              <a:custGeom>
                <a:avLst/>
                <a:gdLst>
                  <a:gd name="connsiteX0" fmla="*/ 5291363 w 5291363"/>
                  <a:gd name="connsiteY0" fmla="*/ 704629 h 924153"/>
                  <a:gd name="connsiteX1" fmla="*/ 3436522 w 5291363"/>
                  <a:gd name="connsiteY1" fmla="*/ 293492 h 924153"/>
                  <a:gd name="connsiteX2" fmla="*/ 2385750 w 5291363"/>
                  <a:gd name="connsiteY2" fmla="*/ 74219 h 924153"/>
                  <a:gd name="connsiteX3" fmla="*/ 1097413 w 5291363"/>
                  <a:gd name="connsiteY3" fmla="*/ 10264 h 924153"/>
                  <a:gd name="connsiteX4" fmla="*/ 211109 w 5291363"/>
                  <a:gd name="connsiteY4" fmla="*/ 266083 h 924153"/>
                  <a:gd name="connsiteX5" fmla="*/ 955 w 5291363"/>
                  <a:gd name="connsiteY5" fmla="*/ 604129 h 924153"/>
                  <a:gd name="connsiteX6" fmla="*/ 256795 w 5291363"/>
                  <a:gd name="connsiteY6" fmla="*/ 841675 h 924153"/>
                  <a:gd name="connsiteX7" fmla="*/ 1261881 w 5291363"/>
                  <a:gd name="connsiteY7" fmla="*/ 923903 h 924153"/>
                  <a:gd name="connsiteX8" fmla="*/ 3071036 w 5291363"/>
                  <a:gd name="connsiteY8" fmla="*/ 869084 h 92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1363" h="924153">
                    <a:moveTo>
                      <a:pt x="5291363" y="704629"/>
                    </a:moveTo>
                    <a:lnTo>
                      <a:pt x="3436522" y="293492"/>
                    </a:lnTo>
                    <a:cubicBezTo>
                      <a:pt x="2952253" y="188424"/>
                      <a:pt x="2775601" y="121424"/>
                      <a:pt x="2385750" y="74219"/>
                    </a:cubicBezTo>
                    <a:cubicBezTo>
                      <a:pt x="1995899" y="27014"/>
                      <a:pt x="1459853" y="-21713"/>
                      <a:pt x="1097413" y="10264"/>
                    </a:cubicBezTo>
                    <a:cubicBezTo>
                      <a:pt x="734973" y="42241"/>
                      <a:pt x="393852" y="167106"/>
                      <a:pt x="211109" y="266083"/>
                    </a:cubicBezTo>
                    <a:cubicBezTo>
                      <a:pt x="28366" y="365060"/>
                      <a:pt x="-6659" y="508197"/>
                      <a:pt x="955" y="604129"/>
                    </a:cubicBezTo>
                    <a:cubicBezTo>
                      <a:pt x="8569" y="700061"/>
                      <a:pt x="46641" y="788379"/>
                      <a:pt x="256795" y="841675"/>
                    </a:cubicBezTo>
                    <a:cubicBezTo>
                      <a:pt x="466949" y="894971"/>
                      <a:pt x="792841" y="919335"/>
                      <a:pt x="1261881" y="923903"/>
                    </a:cubicBezTo>
                    <a:cubicBezTo>
                      <a:pt x="1730921" y="928471"/>
                      <a:pt x="3071036" y="869084"/>
                      <a:pt x="3071036" y="869084"/>
                    </a:cubicBezTo>
                  </a:path>
                </a:pathLst>
              </a:cu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cxnSp>
          <p:nvCxnSpPr>
            <p:cNvPr id="64" name="Straight Connector 63"/>
            <p:cNvCxnSpPr>
              <a:stCxn id="66" idx="8"/>
              <a:endCxn id="66" idx="0"/>
            </p:cNvCxnSpPr>
            <p:nvPr/>
          </p:nvCxnSpPr>
          <p:spPr>
            <a:xfrm flipV="1">
              <a:off x="5335081" y="5090685"/>
              <a:ext cx="2220327" cy="164455"/>
            </a:xfrm>
            <a:prstGeom prst="line">
              <a:avLst/>
            </a:prstGeom>
            <a:ln w="7620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rot="1636016">
            <a:off x="10539845" y="2566696"/>
            <a:ext cx="5304192" cy="924153"/>
            <a:chOff x="2251216" y="4386056"/>
            <a:chExt cx="5304192" cy="924153"/>
          </a:xfrm>
        </p:grpSpPr>
        <p:sp>
          <p:nvSpPr>
            <p:cNvPr id="25" name="Oval 24"/>
            <p:cNvSpPr/>
            <p:nvPr/>
          </p:nvSpPr>
          <p:spPr>
            <a:xfrm>
              <a:off x="2251216" y="4920489"/>
              <a:ext cx="257283" cy="221680"/>
            </a:xfrm>
            <a:prstGeom prst="ellipse">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6" name="Group 25"/>
            <p:cNvGrpSpPr/>
            <p:nvPr/>
          </p:nvGrpSpPr>
          <p:grpSpPr>
            <a:xfrm>
              <a:off x="2264045" y="4386056"/>
              <a:ext cx="5291363" cy="924153"/>
              <a:chOff x="1735103" y="2328651"/>
              <a:chExt cx="5291363" cy="924153"/>
            </a:xfrm>
          </p:grpSpPr>
          <p:sp>
            <p:nvSpPr>
              <p:cNvPr id="28" name="Freeform 27"/>
              <p:cNvSpPr/>
              <p:nvPr/>
            </p:nvSpPr>
            <p:spPr>
              <a:xfrm>
                <a:off x="1756916" y="2344500"/>
                <a:ext cx="5037378" cy="889781"/>
              </a:xfrm>
              <a:custGeom>
                <a:avLst/>
                <a:gdLst>
                  <a:gd name="connsiteX0" fmla="*/ 5031984 w 5037378"/>
                  <a:gd name="connsiteY0" fmla="*/ 679644 h 889781"/>
                  <a:gd name="connsiteX1" fmla="*/ 3094909 w 5037378"/>
                  <a:gd name="connsiteY1" fmla="*/ 204552 h 889781"/>
                  <a:gd name="connsiteX2" fmla="*/ 2044137 w 5037378"/>
                  <a:gd name="connsiteY2" fmla="*/ 30960 h 889781"/>
                  <a:gd name="connsiteX3" fmla="*/ 1084737 w 5037378"/>
                  <a:gd name="connsiteY3" fmla="*/ 12688 h 889781"/>
                  <a:gd name="connsiteX4" fmla="*/ 381176 w 5037378"/>
                  <a:gd name="connsiteY4" fmla="*/ 168006 h 889781"/>
                  <a:gd name="connsiteX5" fmla="*/ 33965 w 5037378"/>
                  <a:gd name="connsiteY5" fmla="*/ 414689 h 889781"/>
                  <a:gd name="connsiteX6" fmla="*/ 43102 w 5037378"/>
                  <a:gd name="connsiteY6" fmla="*/ 643098 h 889781"/>
                  <a:gd name="connsiteX7" fmla="*/ 298942 w 5037378"/>
                  <a:gd name="connsiteY7" fmla="*/ 825826 h 889781"/>
                  <a:gd name="connsiteX8" fmla="*/ 901994 w 5037378"/>
                  <a:gd name="connsiteY8" fmla="*/ 889781 h 889781"/>
                  <a:gd name="connsiteX9" fmla="*/ 2446172 w 5037378"/>
                  <a:gd name="connsiteY9" fmla="*/ 871508 h 889781"/>
                  <a:gd name="connsiteX10" fmla="*/ 5031984 w 5037378"/>
                  <a:gd name="connsiteY10" fmla="*/ 679644 h 88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7378" h="889781">
                    <a:moveTo>
                      <a:pt x="5031984" y="679644"/>
                    </a:moveTo>
                    <a:cubicBezTo>
                      <a:pt x="5140107" y="568485"/>
                      <a:pt x="3592883" y="312666"/>
                      <a:pt x="3094909" y="204552"/>
                    </a:cubicBezTo>
                    <a:cubicBezTo>
                      <a:pt x="2596935" y="96438"/>
                      <a:pt x="2379166" y="62937"/>
                      <a:pt x="2044137" y="30960"/>
                    </a:cubicBezTo>
                    <a:cubicBezTo>
                      <a:pt x="1709108" y="-1017"/>
                      <a:pt x="1361897" y="-10153"/>
                      <a:pt x="1084737" y="12688"/>
                    </a:cubicBezTo>
                    <a:cubicBezTo>
                      <a:pt x="807577" y="35529"/>
                      <a:pt x="556305" y="101006"/>
                      <a:pt x="381176" y="168006"/>
                    </a:cubicBezTo>
                    <a:cubicBezTo>
                      <a:pt x="206047" y="235006"/>
                      <a:pt x="90311" y="335507"/>
                      <a:pt x="33965" y="414689"/>
                    </a:cubicBezTo>
                    <a:cubicBezTo>
                      <a:pt x="-22381" y="493871"/>
                      <a:pt x="-1061" y="574575"/>
                      <a:pt x="43102" y="643098"/>
                    </a:cubicBezTo>
                    <a:cubicBezTo>
                      <a:pt x="87265" y="711621"/>
                      <a:pt x="155793" y="784712"/>
                      <a:pt x="298942" y="825826"/>
                    </a:cubicBezTo>
                    <a:cubicBezTo>
                      <a:pt x="442091" y="866940"/>
                      <a:pt x="901994" y="889781"/>
                      <a:pt x="901994" y="889781"/>
                    </a:cubicBezTo>
                    <a:lnTo>
                      <a:pt x="2446172" y="871508"/>
                    </a:lnTo>
                    <a:cubicBezTo>
                      <a:pt x="3137549" y="841053"/>
                      <a:pt x="4923861" y="790803"/>
                      <a:pt x="5031984" y="679644"/>
                    </a:cubicBezTo>
                    <a:close/>
                  </a:path>
                </a:pathLst>
              </a:cu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p:cNvSpPr/>
              <p:nvPr/>
            </p:nvSpPr>
            <p:spPr>
              <a:xfrm>
                <a:off x="1735103" y="2328651"/>
                <a:ext cx="5291363" cy="924153"/>
              </a:xfrm>
              <a:custGeom>
                <a:avLst/>
                <a:gdLst>
                  <a:gd name="connsiteX0" fmla="*/ 5291363 w 5291363"/>
                  <a:gd name="connsiteY0" fmla="*/ 704629 h 924153"/>
                  <a:gd name="connsiteX1" fmla="*/ 3436522 w 5291363"/>
                  <a:gd name="connsiteY1" fmla="*/ 293492 h 924153"/>
                  <a:gd name="connsiteX2" fmla="*/ 2385750 w 5291363"/>
                  <a:gd name="connsiteY2" fmla="*/ 74219 h 924153"/>
                  <a:gd name="connsiteX3" fmla="*/ 1097413 w 5291363"/>
                  <a:gd name="connsiteY3" fmla="*/ 10264 h 924153"/>
                  <a:gd name="connsiteX4" fmla="*/ 211109 w 5291363"/>
                  <a:gd name="connsiteY4" fmla="*/ 266083 h 924153"/>
                  <a:gd name="connsiteX5" fmla="*/ 955 w 5291363"/>
                  <a:gd name="connsiteY5" fmla="*/ 604129 h 924153"/>
                  <a:gd name="connsiteX6" fmla="*/ 256795 w 5291363"/>
                  <a:gd name="connsiteY6" fmla="*/ 841675 h 924153"/>
                  <a:gd name="connsiteX7" fmla="*/ 1261881 w 5291363"/>
                  <a:gd name="connsiteY7" fmla="*/ 923903 h 924153"/>
                  <a:gd name="connsiteX8" fmla="*/ 3071036 w 5291363"/>
                  <a:gd name="connsiteY8" fmla="*/ 869084 h 92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1363" h="924153">
                    <a:moveTo>
                      <a:pt x="5291363" y="704629"/>
                    </a:moveTo>
                    <a:lnTo>
                      <a:pt x="3436522" y="293492"/>
                    </a:lnTo>
                    <a:cubicBezTo>
                      <a:pt x="2952253" y="188424"/>
                      <a:pt x="2775601" y="121424"/>
                      <a:pt x="2385750" y="74219"/>
                    </a:cubicBezTo>
                    <a:cubicBezTo>
                      <a:pt x="1995899" y="27014"/>
                      <a:pt x="1459853" y="-21713"/>
                      <a:pt x="1097413" y="10264"/>
                    </a:cubicBezTo>
                    <a:cubicBezTo>
                      <a:pt x="734973" y="42241"/>
                      <a:pt x="393852" y="167106"/>
                      <a:pt x="211109" y="266083"/>
                    </a:cubicBezTo>
                    <a:cubicBezTo>
                      <a:pt x="28366" y="365060"/>
                      <a:pt x="-6659" y="508197"/>
                      <a:pt x="955" y="604129"/>
                    </a:cubicBezTo>
                    <a:cubicBezTo>
                      <a:pt x="8569" y="700061"/>
                      <a:pt x="46641" y="788379"/>
                      <a:pt x="256795" y="841675"/>
                    </a:cubicBezTo>
                    <a:cubicBezTo>
                      <a:pt x="466949" y="894971"/>
                      <a:pt x="792841" y="919335"/>
                      <a:pt x="1261881" y="923903"/>
                    </a:cubicBezTo>
                    <a:cubicBezTo>
                      <a:pt x="1730921" y="928471"/>
                      <a:pt x="3071036" y="869084"/>
                      <a:pt x="3071036" y="869084"/>
                    </a:cubicBezTo>
                  </a:path>
                </a:pathLst>
              </a:cu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cxnSp>
          <p:nvCxnSpPr>
            <p:cNvPr id="27" name="Straight Connector 26"/>
            <p:cNvCxnSpPr>
              <a:stCxn id="29" idx="8"/>
              <a:endCxn id="29" idx="0"/>
            </p:cNvCxnSpPr>
            <p:nvPr/>
          </p:nvCxnSpPr>
          <p:spPr>
            <a:xfrm flipV="1">
              <a:off x="5335081" y="5090685"/>
              <a:ext cx="2220327" cy="164455"/>
            </a:xfrm>
            <a:prstGeom prst="line">
              <a:avLst/>
            </a:prstGeom>
            <a:ln w="7620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grpSp>
      <p:cxnSp>
        <p:nvCxnSpPr>
          <p:cNvPr id="4" name="Straight Connector 3"/>
          <p:cNvCxnSpPr/>
          <p:nvPr/>
        </p:nvCxnSpPr>
        <p:spPr>
          <a:xfrm>
            <a:off x="-705605" y="3756187"/>
            <a:ext cx="13996638" cy="0"/>
          </a:xfrm>
          <a:prstGeom prst="line">
            <a:avLst/>
          </a:prstGeom>
          <a:ln w="76200" cmpd="sng">
            <a:solidFill>
              <a:srgbClr val="CCFFCC"/>
            </a:solidFill>
            <a:prstDash val="dash"/>
            <a:round/>
          </a:ln>
          <a:effectLst/>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rot="1199732">
            <a:off x="1776537" y="2633775"/>
            <a:ext cx="5304192" cy="924153"/>
            <a:chOff x="2251216" y="4386056"/>
            <a:chExt cx="5304192" cy="924153"/>
          </a:xfrm>
        </p:grpSpPr>
        <p:sp>
          <p:nvSpPr>
            <p:cNvPr id="12" name="Oval 11"/>
            <p:cNvSpPr/>
            <p:nvPr/>
          </p:nvSpPr>
          <p:spPr>
            <a:xfrm>
              <a:off x="2251216" y="4920489"/>
              <a:ext cx="257283" cy="221680"/>
            </a:xfrm>
            <a:prstGeom prst="ellipse">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2264045" y="4386056"/>
              <a:ext cx="5291363" cy="924153"/>
              <a:chOff x="1735103" y="2328651"/>
              <a:chExt cx="5291363" cy="924153"/>
            </a:xfrm>
          </p:grpSpPr>
          <p:sp>
            <p:nvSpPr>
              <p:cNvPr id="9" name="Freeform 8"/>
              <p:cNvSpPr/>
              <p:nvPr/>
            </p:nvSpPr>
            <p:spPr>
              <a:xfrm>
                <a:off x="1756916" y="2344500"/>
                <a:ext cx="5037378" cy="889781"/>
              </a:xfrm>
              <a:custGeom>
                <a:avLst/>
                <a:gdLst>
                  <a:gd name="connsiteX0" fmla="*/ 5031984 w 5037378"/>
                  <a:gd name="connsiteY0" fmla="*/ 679644 h 889781"/>
                  <a:gd name="connsiteX1" fmla="*/ 3094909 w 5037378"/>
                  <a:gd name="connsiteY1" fmla="*/ 204552 h 889781"/>
                  <a:gd name="connsiteX2" fmla="*/ 2044137 w 5037378"/>
                  <a:gd name="connsiteY2" fmla="*/ 30960 h 889781"/>
                  <a:gd name="connsiteX3" fmla="*/ 1084737 w 5037378"/>
                  <a:gd name="connsiteY3" fmla="*/ 12688 h 889781"/>
                  <a:gd name="connsiteX4" fmla="*/ 381176 w 5037378"/>
                  <a:gd name="connsiteY4" fmla="*/ 168006 h 889781"/>
                  <a:gd name="connsiteX5" fmla="*/ 33965 w 5037378"/>
                  <a:gd name="connsiteY5" fmla="*/ 414689 h 889781"/>
                  <a:gd name="connsiteX6" fmla="*/ 43102 w 5037378"/>
                  <a:gd name="connsiteY6" fmla="*/ 643098 h 889781"/>
                  <a:gd name="connsiteX7" fmla="*/ 298942 w 5037378"/>
                  <a:gd name="connsiteY7" fmla="*/ 825826 h 889781"/>
                  <a:gd name="connsiteX8" fmla="*/ 901994 w 5037378"/>
                  <a:gd name="connsiteY8" fmla="*/ 889781 h 889781"/>
                  <a:gd name="connsiteX9" fmla="*/ 2446172 w 5037378"/>
                  <a:gd name="connsiteY9" fmla="*/ 871508 h 889781"/>
                  <a:gd name="connsiteX10" fmla="*/ 5031984 w 5037378"/>
                  <a:gd name="connsiteY10" fmla="*/ 679644 h 88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7378" h="889781">
                    <a:moveTo>
                      <a:pt x="5031984" y="679644"/>
                    </a:moveTo>
                    <a:cubicBezTo>
                      <a:pt x="5140107" y="568485"/>
                      <a:pt x="3592883" y="312666"/>
                      <a:pt x="3094909" y="204552"/>
                    </a:cubicBezTo>
                    <a:cubicBezTo>
                      <a:pt x="2596935" y="96438"/>
                      <a:pt x="2379166" y="62937"/>
                      <a:pt x="2044137" y="30960"/>
                    </a:cubicBezTo>
                    <a:cubicBezTo>
                      <a:pt x="1709108" y="-1017"/>
                      <a:pt x="1361897" y="-10153"/>
                      <a:pt x="1084737" y="12688"/>
                    </a:cubicBezTo>
                    <a:cubicBezTo>
                      <a:pt x="807577" y="35529"/>
                      <a:pt x="556305" y="101006"/>
                      <a:pt x="381176" y="168006"/>
                    </a:cubicBezTo>
                    <a:cubicBezTo>
                      <a:pt x="206047" y="235006"/>
                      <a:pt x="90311" y="335507"/>
                      <a:pt x="33965" y="414689"/>
                    </a:cubicBezTo>
                    <a:cubicBezTo>
                      <a:pt x="-22381" y="493871"/>
                      <a:pt x="-1061" y="574575"/>
                      <a:pt x="43102" y="643098"/>
                    </a:cubicBezTo>
                    <a:cubicBezTo>
                      <a:pt x="87265" y="711621"/>
                      <a:pt x="155793" y="784712"/>
                      <a:pt x="298942" y="825826"/>
                    </a:cubicBezTo>
                    <a:cubicBezTo>
                      <a:pt x="442091" y="866940"/>
                      <a:pt x="901994" y="889781"/>
                      <a:pt x="901994" y="889781"/>
                    </a:cubicBezTo>
                    <a:lnTo>
                      <a:pt x="2446172" y="871508"/>
                    </a:lnTo>
                    <a:cubicBezTo>
                      <a:pt x="3137549" y="841053"/>
                      <a:pt x="4923861" y="790803"/>
                      <a:pt x="5031984" y="679644"/>
                    </a:cubicBezTo>
                    <a:close/>
                  </a:path>
                </a:pathLst>
              </a:cu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1735103" y="2328651"/>
                <a:ext cx="5291363" cy="924153"/>
              </a:xfrm>
              <a:custGeom>
                <a:avLst/>
                <a:gdLst>
                  <a:gd name="connsiteX0" fmla="*/ 5291363 w 5291363"/>
                  <a:gd name="connsiteY0" fmla="*/ 704629 h 924153"/>
                  <a:gd name="connsiteX1" fmla="*/ 3436522 w 5291363"/>
                  <a:gd name="connsiteY1" fmla="*/ 293492 h 924153"/>
                  <a:gd name="connsiteX2" fmla="*/ 2385750 w 5291363"/>
                  <a:gd name="connsiteY2" fmla="*/ 74219 h 924153"/>
                  <a:gd name="connsiteX3" fmla="*/ 1097413 w 5291363"/>
                  <a:gd name="connsiteY3" fmla="*/ 10264 h 924153"/>
                  <a:gd name="connsiteX4" fmla="*/ 211109 w 5291363"/>
                  <a:gd name="connsiteY4" fmla="*/ 266083 h 924153"/>
                  <a:gd name="connsiteX5" fmla="*/ 955 w 5291363"/>
                  <a:gd name="connsiteY5" fmla="*/ 604129 h 924153"/>
                  <a:gd name="connsiteX6" fmla="*/ 256795 w 5291363"/>
                  <a:gd name="connsiteY6" fmla="*/ 841675 h 924153"/>
                  <a:gd name="connsiteX7" fmla="*/ 1261881 w 5291363"/>
                  <a:gd name="connsiteY7" fmla="*/ 923903 h 924153"/>
                  <a:gd name="connsiteX8" fmla="*/ 3071036 w 5291363"/>
                  <a:gd name="connsiteY8" fmla="*/ 869084 h 92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1363" h="924153">
                    <a:moveTo>
                      <a:pt x="5291363" y="704629"/>
                    </a:moveTo>
                    <a:lnTo>
                      <a:pt x="3436522" y="293492"/>
                    </a:lnTo>
                    <a:cubicBezTo>
                      <a:pt x="2952253" y="188424"/>
                      <a:pt x="2775601" y="121424"/>
                      <a:pt x="2385750" y="74219"/>
                    </a:cubicBezTo>
                    <a:cubicBezTo>
                      <a:pt x="1995899" y="27014"/>
                      <a:pt x="1459853" y="-21713"/>
                      <a:pt x="1097413" y="10264"/>
                    </a:cubicBezTo>
                    <a:cubicBezTo>
                      <a:pt x="734973" y="42241"/>
                      <a:pt x="393852" y="167106"/>
                      <a:pt x="211109" y="266083"/>
                    </a:cubicBezTo>
                    <a:cubicBezTo>
                      <a:pt x="28366" y="365060"/>
                      <a:pt x="-6659" y="508197"/>
                      <a:pt x="955" y="604129"/>
                    </a:cubicBezTo>
                    <a:cubicBezTo>
                      <a:pt x="8569" y="700061"/>
                      <a:pt x="46641" y="788379"/>
                      <a:pt x="256795" y="841675"/>
                    </a:cubicBezTo>
                    <a:cubicBezTo>
                      <a:pt x="466949" y="894971"/>
                      <a:pt x="792841" y="919335"/>
                      <a:pt x="1261881" y="923903"/>
                    </a:cubicBezTo>
                    <a:cubicBezTo>
                      <a:pt x="1730921" y="928471"/>
                      <a:pt x="3071036" y="869084"/>
                      <a:pt x="3071036" y="869084"/>
                    </a:cubicBezTo>
                  </a:path>
                </a:pathLst>
              </a:cu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cxnSp>
          <p:nvCxnSpPr>
            <p:cNvPr id="11" name="Straight Connector 10"/>
            <p:cNvCxnSpPr>
              <a:stCxn id="10" idx="8"/>
              <a:endCxn id="10" idx="0"/>
            </p:cNvCxnSpPr>
            <p:nvPr/>
          </p:nvCxnSpPr>
          <p:spPr>
            <a:xfrm flipV="1">
              <a:off x="5335081" y="5090685"/>
              <a:ext cx="2220327" cy="164455"/>
            </a:xfrm>
            <a:prstGeom prst="line">
              <a:avLst/>
            </a:prstGeom>
            <a:ln w="7620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457200" y="152371"/>
            <a:ext cx="7467600" cy="1143000"/>
          </a:xfrm>
        </p:spPr>
        <p:txBody>
          <a:bodyPr>
            <a:normAutofit/>
          </a:bodyPr>
          <a:lstStyle/>
          <a:p>
            <a:r>
              <a:rPr lang="en-US" sz="3600" b="1" i="1" dirty="0">
                <a:latin typeface="+mn-lt"/>
              </a:rPr>
              <a:t>Plane of Rotation</a:t>
            </a:r>
          </a:p>
        </p:txBody>
      </p:sp>
      <p:sp>
        <p:nvSpPr>
          <p:cNvPr id="5" name="TextBox 4"/>
          <p:cNvSpPr txBox="1"/>
          <p:nvPr/>
        </p:nvSpPr>
        <p:spPr>
          <a:xfrm>
            <a:off x="525485" y="1417639"/>
            <a:ext cx="7203535" cy="523220"/>
          </a:xfrm>
          <a:prstGeom prst="rect">
            <a:avLst/>
          </a:prstGeom>
          <a:noFill/>
        </p:spPr>
        <p:txBody>
          <a:bodyPr wrap="square" rtlCol="0">
            <a:spAutoFit/>
          </a:bodyPr>
          <a:lstStyle/>
          <a:p>
            <a:endParaRPr lang="en-US" sz="1400" dirty="0"/>
          </a:p>
          <a:p>
            <a:pPr marL="285750" indent="-285750">
              <a:buFont typeface="Arial"/>
              <a:buChar char="•"/>
            </a:pPr>
            <a:endParaRPr lang="en-US" sz="1400" dirty="0"/>
          </a:p>
        </p:txBody>
      </p:sp>
      <p:sp>
        <p:nvSpPr>
          <p:cNvPr id="7" name="Right Arrow 6"/>
          <p:cNvSpPr/>
          <p:nvPr/>
        </p:nvSpPr>
        <p:spPr>
          <a:xfrm>
            <a:off x="7924800" y="5962952"/>
            <a:ext cx="1134533" cy="798286"/>
          </a:xfrm>
          <a:prstGeom prst="rightArrow">
            <a:avLst/>
          </a:prstGeom>
          <a:solidFill>
            <a:schemeClr val="accent5">
              <a:lumMod val="60000"/>
              <a:lumOff val="40000"/>
            </a:schemeClr>
          </a:solidFill>
          <a:effectLst>
            <a:glow>
              <a:schemeClr val="accent1">
                <a:tint val="30000"/>
                <a:shade val="95000"/>
                <a:satMod val="300000"/>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NEXT</a:t>
            </a:r>
          </a:p>
        </p:txBody>
      </p:sp>
      <p:sp>
        <p:nvSpPr>
          <p:cNvPr id="6" name="TextBox 5"/>
          <p:cNvSpPr txBox="1"/>
          <p:nvPr/>
        </p:nvSpPr>
        <p:spPr>
          <a:xfrm>
            <a:off x="355390" y="1417639"/>
            <a:ext cx="8425351" cy="523220"/>
          </a:xfrm>
          <a:prstGeom prst="rect">
            <a:avLst/>
          </a:prstGeom>
          <a:noFill/>
        </p:spPr>
        <p:txBody>
          <a:bodyPr wrap="square" rtlCol="0">
            <a:spAutoFit/>
          </a:bodyPr>
          <a:lstStyle/>
          <a:p>
            <a:pPr marL="285750" indent="-285750">
              <a:buFont typeface="Arial"/>
              <a:buChar char="•"/>
            </a:pPr>
            <a:r>
              <a:rPr lang="en-US" sz="1400" b="1" dirty="0"/>
              <a:t>Plane of Rotation: </a:t>
            </a:r>
            <a:r>
              <a:rPr lang="en-US" sz="1400" dirty="0"/>
              <a:t>The path the rotor blade follows. </a:t>
            </a:r>
            <a:endParaRPr lang="en-US" sz="1400" b="1" dirty="0"/>
          </a:p>
          <a:p>
            <a:pPr marL="285750" indent="-285750">
              <a:buFont typeface="Arial"/>
              <a:buChar char="•"/>
            </a:pPr>
            <a:endParaRPr lang="en-US" sz="1400" b="1" dirty="0"/>
          </a:p>
        </p:txBody>
      </p:sp>
      <p:cxnSp>
        <p:nvCxnSpPr>
          <p:cNvPr id="35" name="Straight Connector 34"/>
          <p:cNvCxnSpPr/>
          <p:nvPr/>
        </p:nvCxnSpPr>
        <p:spPr>
          <a:xfrm>
            <a:off x="41194506" y="3765025"/>
            <a:ext cx="13996638" cy="0"/>
          </a:xfrm>
          <a:prstGeom prst="line">
            <a:avLst/>
          </a:prstGeom>
          <a:ln w="76200" cmpd="sng">
            <a:solidFill>
              <a:srgbClr val="FF0000"/>
            </a:solidFill>
            <a:prstDash val="dash"/>
            <a:roun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5074131" y="3765025"/>
            <a:ext cx="13996638" cy="0"/>
          </a:xfrm>
          <a:prstGeom prst="line">
            <a:avLst/>
          </a:prstGeom>
          <a:ln w="76200" cmpd="sng">
            <a:solidFill>
              <a:srgbClr val="FF0000"/>
            </a:solidFill>
            <a:prstDash val="dash"/>
            <a:round/>
          </a:ln>
          <a:effectLst/>
        </p:spPr>
        <p:style>
          <a:lnRef idx="2">
            <a:schemeClr val="accent1"/>
          </a:lnRef>
          <a:fillRef idx="0">
            <a:schemeClr val="accent1"/>
          </a:fillRef>
          <a:effectRef idx="1">
            <a:schemeClr val="accent1"/>
          </a:effectRef>
          <a:fontRef idx="minor">
            <a:schemeClr val="tx1"/>
          </a:fontRef>
        </p:style>
      </p:cxnSp>
      <p:grpSp>
        <p:nvGrpSpPr>
          <p:cNvPr id="55" name="Group 54"/>
          <p:cNvGrpSpPr/>
          <p:nvPr/>
        </p:nvGrpSpPr>
        <p:grpSpPr>
          <a:xfrm>
            <a:off x="41696450" y="3214127"/>
            <a:ext cx="5304192" cy="924153"/>
            <a:chOff x="2251216" y="4386056"/>
            <a:chExt cx="5304192" cy="924153"/>
          </a:xfrm>
        </p:grpSpPr>
        <p:sp>
          <p:nvSpPr>
            <p:cNvPr id="56" name="Oval 55"/>
            <p:cNvSpPr/>
            <p:nvPr/>
          </p:nvSpPr>
          <p:spPr>
            <a:xfrm>
              <a:off x="2251216" y="4920489"/>
              <a:ext cx="257283" cy="221680"/>
            </a:xfrm>
            <a:prstGeom prst="ellipse">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7" name="Group 56"/>
            <p:cNvGrpSpPr/>
            <p:nvPr/>
          </p:nvGrpSpPr>
          <p:grpSpPr>
            <a:xfrm>
              <a:off x="2264045" y="4386056"/>
              <a:ext cx="5291363" cy="924153"/>
              <a:chOff x="1735103" y="2328651"/>
              <a:chExt cx="5291363" cy="924153"/>
            </a:xfrm>
          </p:grpSpPr>
          <p:sp>
            <p:nvSpPr>
              <p:cNvPr id="59" name="Freeform 58"/>
              <p:cNvSpPr/>
              <p:nvPr/>
            </p:nvSpPr>
            <p:spPr>
              <a:xfrm>
                <a:off x="1756916" y="2344500"/>
                <a:ext cx="5037378" cy="889781"/>
              </a:xfrm>
              <a:custGeom>
                <a:avLst/>
                <a:gdLst>
                  <a:gd name="connsiteX0" fmla="*/ 5031984 w 5037378"/>
                  <a:gd name="connsiteY0" fmla="*/ 679644 h 889781"/>
                  <a:gd name="connsiteX1" fmla="*/ 3094909 w 5037378"/>
                  <a:gd name="connsiteY1" fmla="*/ 204552 h 889781"/>
                  <a:gd name="connsiteX2" fmla="*/ 2044137 w 5037378"/>
                  <a:gd name="connsiteY2" fmla="*/ 30960 h 889781"/>
                  <a:gd name="connsiteX3" fmla="*/ 1084737 w 5037378"/>
                  <a:gd name="connsiteY3" fmla="*/ 12688 h 889781"/>
                  <a:gd name="connsiteX4" fmla="*/ 381176 w 5037378"/>
                  <a:gd name="connsiteY4" fmla="*/ 168006 h 889781"/>
                  <a:gd name="connsiteX5" fmla="*/ 33965 w 5037378"/>
                  <a:gd name="connsiteY5" fmla="*/ 414689 h 889781"/>
                  <a:gd name="connsiteX6" fmla="*/ 43102 w 5037378"/>
                  <a:gd name="connsiteY6" fmla="*/ 643098 h 889781"/>
                  <a:gd name="connsiteX7" fmla="*/ 298942 w 5037378"/>
                  <a:gd name="connsiteY7" fmla="*/ 825826 h 889781"/>
                  <a:gd name="connsiteX8" fmla="*/ 901994 w 5037378"/>
                  <a:gd name="connsiteY8" fmla="*/ 889781 h 889781"/>
                  <a:gd name="connsiteX9" fmla="*/ 2446172 w 5037378"/>
                  <a:gd name="connsiteY9" fmla="*/ 871508 h 889781"/>
                  <a:gd name="connsiteX10" fmla="*/ 5031984 w 5037378"/>
                  <a:gd name="connsiteY10" fmla="*/ 679644 h 88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7378" h="889781">
                    <a:moveTo>
                      <a:pt x="5031984" y="679644"/>
                    </a:moveTo>
                    <a:cubicBezTo>
                      <a:pt x="5140107" y="568485"/>
                      <a:pt x="3592883" y="312666"/>
                      <a:pt x="3094909" y="204552"/>
                    </a:cubicBezTo>
                    <a:cubicBezTo>
                      <a:pt x="2596935" y="96438"/>
                      <a:pt x="2379166" y="62937"/>
                      <a:pt x="2044137" y="30960"/>
                    </a:cubicBezTo>
                    <a:cubicBezTo>
                      <a:pt x="1709108" y="-1017"/>
                      <a:pt x="1361897" y="-10153"/>
                      <a:pt x="1084737" y="12688"/>
                    </a:cubicBezTo>
                    <a:cubicBezTo>
                      <a:pt x="807577" y="35529"/>
                      <a:pt x="556305" y="101006"/>
                      <a:pt x="381176" y="168006"/>
                    </a:cubicBezTo>
                    <a:cubicBezTo>
                      <a:pt x="206047" y="235006"/>
                      <a:pt x="90311" y="335507"/>
                      <a:pt x="33965" y="414689"/>
                    </a:cubicBezTo>
                    <a:cubicBezTo>
                      <a:pt x="-22381" y="493871"/>
                      <a:pt x="-1061" y="574575"/>
                      <a:pt x="43102" y="643098"/>
                    </a:cubicBezTo>
                    <a:cubicBezTo>
                      <a:pt x="87265" y="711621"/>
                      <a:pt x="155793" y="784712"/>
                      <a:pt x="298942" y="825826"/>
                    </a:cubicBezTo>
                    <a:cubicBezTo>
                      <a:pt x="442091" y="866940"/>
                      <a:pt x="901994" y="889781"/>
                      <a:pt x="901994" y="889781"/>
                    </a:cubicBezTo>
                    <a:lnTo>
                      <a:pt x="2446172" y="871508"/>
                    </a:lnTo>
                    <a:cubicBezTo>
                      <a:pt x="3137549" y="841053"/>
                      <a:pt x="4923861" y="790803"/>
                      <a:pt x="5031984" y="679644"/>
                    </a:cubicBezTo>
                    <a:close/>
                  </a:path>
                </a:pathLst>
              </a:cu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Freeform 59"/>
              <p:cNvSpPr/>
              <p:nvPr/>
            </p:nvSpPr>
            <p:spPr>
              <a:xfrm>
                <a:off x="1735103" y="2328651"/>
                <a:ext cx="5291363" cy="924153"/>
              </a:xfrm>
              <a:custGeom>
                <a:avLst/>
                <a:gdLst>
                  <a:gd name="connsiteX0" fmla="*/ 5291363 w 5291363"/>
                  <a:gd name="connsiteY0" fmla="*/ 704629 h 924153"/>
                  <a:gd name="connsiteX1" fmla="*/ 3436522 w 5291363"/>
                  <a:gd name="connsiteY1" fmla="*/ 293492 h 924153"/>
                  <a:gd name="connsiteX2" fmla="*/ 2385750 w 5291363"/>
                  <a:gd name="connsiteY2" fmla="*/ 74219 h 924153"/>
                  <a:gd name="connsiteX3" fmla="*/ 1097413 w 5291363"/>
                  <a:gd name="connsiteY3" fmla="*/ 10264 h 924153"/>
                  <a:gd name="connsiteX4" fmla="*/ 211109 w 5291363"/>
                  <a:gd name="connsiteY4" fmla="*/ 266083 h 924153"/>
                  <a:gd name="connsiteX5" fmla="*/ 955 w 5291363"/>
                  <a:gd name="connsiteY5" fmla="*/ 604129 h 924153"/>
                  <a:gd name="connsiteX6" fmla="*/ 256795 w 5291363"/>
                  <a:gd name="connsiteY6" fmla="*/ 841675 h 924153"/>
                  <a:gd name="connsiteX7" fmla="*/ 1261881 w 5291363"/>
                  <a:gd name="connsiteY7" fmla="*/ 923903 h 924153"/>
                  <a:gd name="connsiteX8" fmla="*/ 3071036 w 5291363"/>
                  <a:gd name="connsiteY8" fmla="*/ 869084 h 92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1363" h="924153">
                    <a:moveTo>
                      <a:pt x="5291363" y="704629"/>
                    </a:moveTo>
                    <a:lnTo>
                      <a:pt x="3436522" y="293492"/>
                    </a:lnTo>
                    <a:cubicBezTo>
                      <a:pt x="2952253" y="188424"/>
                      <a:pt x="2775601" y="121424"/>
                      <a:pt x="2385750" y="74219"/>
                    </a:cubicBezTo>
                    <a:cubicBezTo>
                      <a:pt x="1995899" y="27014"/>
                      <a:pt x="1459853" y="-21713"/>
                      <a:pt x="1097413" y="10264"/>
                    </a:cubicBezTo>
                    <a:cubicBezTo>
                      <a:pt x="734973" y="42241"/>
                      <a:pt x="393852" y="167106"/>
                      <a:pt x="211109" y="266083"/>
                    </a:cubicBezTo>
                    <a:cubicBezTo>
                      <a:pt x="28366" y="365060"/>
                      <a:pt x="-6659" y="508197"/>
                      <a:pt x="955" y="604129"/>
                    </a:cubicBezTo>
                    <a:cubicBezTo>
                      <a:pt x="8569" y="700061"/>
                      <a:pt x="46641" y="788379"/>
                      <a:pt x="256795" y="841675"/>
                    </a:cubicBezTo>
                    <a:cubicBezTo>
                      <a:pt x="466949" y="894971"/>
                      <a:pt x="792841" y="919335"/>
                      <a:pt x="1261881" y="923903"/>
                    </a:cubicBezTo>
                    <a:cubicBezTo>
                      <a:pt x="1730921" y="928471"/>
                      <a:pt x="3071036" y="869084"/>
                      <a:pt x="3071036" y="869084"/>
                    </a:cubicBezTo>
                  </a:path>
                </a:pathLst>
              </a:cu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cxnSp>
          <p:nvCxnSpPr>
            <p:cNvPr id="58" name="Straight Connector 57"/>
            <p:cNvCxnSpPr>
              <a:stCxn id="60" idx="8"/>
              <a:endCxn id="60" idx="0"/>
            </p:cNvCxnSpPr>
            <p:nvPr/>
          </p:nvCxnSpPr>
          <p:spPr>
            <a:xfrm flipV="1">
              <a:off x="5335081" y="5090685"/>
              <a:ext cx="2220327" cy="164455"/>
            </a:xfrm>
            <a:prstGeom prst="line">
              <a:avLst/>
            </a:prstGeom>
            <a:ln w="7620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7" name="Group 66"/>
          <p:cNvGrpSpPr/>
          <p:nvPr/>
        </p:nvGrpSpPr>
        <p:grpSpPr>
          <a:xfrm>
            <a:off x="55074131" y="3214127"/>
            <a:ext cx="5304192" cy="924153"/>
            <a:chOff x="2251216" y="4386056"/>
            <a:chExt cx="5304192" cy="924153"/>
          </a:xfrm>
        </p:grpSpPr>
        <p:sp>
          <p:nvSpPr>
            <p:cNvPr id="68" name="Oval 67"/>
            <p:cNvSpPr/>
            <p:nvPr/>
          </p:nvSpPr>
          <p:spPr>
            <a:xfrm>
              <a:off x="2251216" y="4920489"/>
              <a:ext cx="257283" cy="221680"/>
            </a:xfrm>
            <a:prstGeom prst="ellipse">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9" name="Group 68"/>
            <p:cNvGrpSpPr/>
            <p:nvPr/>
          </p:nvGrpSpPr>
          <p:grpSpPr>
            <a:xfrm>
              <a:off x="2264045" y="4386056"/>
              <a:ext cx="5291363" cy="924153"/>
              <a:chOff x="1735103" y="2328651"/>
              <a:chExt cx="5291363" cy="924153"/>
            </a:xfrm>
          </p:grpSpPr>
          <p:sp>
            <p:nvSpPr>
              <p:cNvPr id="71" name="Freeform 70"/>
              <p:cNvSpPr/>
              <p:nvPr/>
            </p:nvSpPr>
            <p:spPr>
              <a:xfrm>
                <a:off x="1756916" y="2344500"/>
                <a:ext cx="5037378" cy="889781"/>
              </a:xfrm>
              <a:custGeom>
                <a:avLst/>
                <a:gdLst>
                  <a:gd name="connsiteX0" fmla="*/ 5031984 w 5037378"/>
                  <a:gd name="connsiteY0" fmla="*/ 679644 h 889781"/>
                  <a:gd name="connsiteX1" fmla="*/ 3094909 w 5037378"/>
                  <a:gd name="connsiteY1" fmla="*/ 204552 h 889781"/>
                  <a:gd name="connsiteX2" fmla="*/ 2044137 w 5037378"/>
                  <a:gd name="connsiteY2" fmla="*/ 30960 h 889781"/>
                  <a:gd name="connsiteX3" fmla="*/ 1084737 w 5037378"/>
                  <a:gd name="connsiteY3" fmla="*/ 12688 h 889781"/>
                  <a:gd name="connsiteX4" fmla="*/ 381176 w 5037378"/>
                  <a:gd name="connsiteY4" fmla="*/ 168006 h 889781"/>
                  <a:gd name="connsiteX5" fmla="*/ 33965 w 5037378"/>
                  <a:gd name="connsiteY5" fmla="*/ 414689 h 889781"/>
                  <a:gd name="connsiteX6" fmla="*/ 43102 w 5037378"/>
                  <a:gd name="connsiteY6" fmla="*/ 643098 h 889781"/>
                  <a:gd name="connsiteX7" fmla="*/ 298942 w 5037378"/>
                  <a:gd name="connsiteY7" fmla="*/ 825826 h 889781"/>
                  <a:gd name="connsiteX8" fmla="*/ 901994 w 5037378"/>
                  <a:gd name="connsiteY8" fmla="*/ 889781 h 889781"/>
                  <a:gd name="connsiteX9" fmla="*/ 2446172 w 5037378"/>
                  <a:gd name="connsiteY9" fmla="*/ 871508 h 889781"/>
                  <a:gd name="connsiteX10" fmla="*/ 5031984 w 5037378"/>
                  <a:gd name="connsiteY10" fmla="*/ 679644 h 88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7378" h="889781">
                    <a:moveTo>
                      <a:pt x="5031984" y="679644"/>
                    </a:moveTo>
                    <a:cubicBezTo>
                      <a:pt x="5140107" y="568485"/>
                      <a:pt x="3592883" y="312666"/>
                      <a:pt x="3094909" y="204552"/>
                    </a:cubicBezTo>
                    <a:cubicBezTo>
                      <a:pt x="2596935" y="96438"/>
                      <a:pt x="2379166" y="62937"/>
                      <a:pt x="2044137" y="30960"/>
                    </a:cubicBezTo>
                    <a:cubicBezTo>
                      <a:pt x="1709108" y="-1017"/>
                      <a:pt x="1361897" y="-10153"/>
                      <a:pt x="1084737" y="12688"/>
                    </a:cubicBezTo>
                    <a:cubicBezTo>
                      <a:pt x="807577" y="35529"/>
                      <a:pt x="556305" y="101006"/>
                      <a:pt x="381176" y="168006"/>
                    </a:cubicBezTo>
                    <a:cubicBezTo>
                      <a:pt x="206047" y="235006"/>
                      <a:pt x="90311" y="335507"/>
                      <a:pt x="33965" y="414689"/>
                    </a:cubicBezTo>
                    <a:cubicBezTo>
                      <a:pt x="-22381" y="493871"/>
                      <a:pt x="-1061" y="574575"/>
                      <a:pt x="43102" y="643098"/>
                    </a:cubicBezTo>
                    <a:cubicBezTo>
                      <a:pt x="87265" y="711621"/>
                      <a:pt x="155793" y="784712"/>
                      <a:pt x="298942" y="825826"/>
                    </a:cubicBezTo>
                    <a:cubicBezTo>
                      <a:pt x="442091" y="866940"/>
                      <a:pt x="901994" y="889781"/>
                      <a:pt x="901994" y="889781"/>
                    </a:cubicBezTo>
                    <a:lnTo>
                      <a:pt x="2446172" y="871508"/>
                    </a:lnTo>
                    <a:cubicBezTo>
                      <a:pt x="3137549" y="841053"/>
                      <a:pt x="4923861" y="790803"/>
                      <a:pt x="5031984" y="679644"/>
                    </a:cubicBezTo>
                    <a:close/>
                  </a:path>
                </a:pathLst>
              </a:cu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Freeform 71"/>
              <p:cNvSpPr/>
              <p:nvPr/>
            </p:nvSpPr>
            <p:spPr>
              <a:xfrm>
                <a:off x="1735103" y="2328651"/>
                <a:ext cx="5291363" cy="924153"/>
              </a:xfrm>
              <a:custGeom>
                <a:avLst/>
                <a:gdLst>
                  <a:gd name="connsiteX0" fmla="*/ 5291363 w 5291363"/>
                  <a:gd name="connsiteY0" fmla="*/ 704629 h 924153"/>
                  <a:gd name="connsiteX1" fmla="*/ 3436522 w 5291363"/>
                  <a:gd name="connsiteY1" fmla="*/ 293492 h 924153"/>
                  <a:gd name="connsiteX2" fmla="*/ 2385750 w 5291363"/>
                  <a:gd name="connsiteY2" fmla="*/ 74219 h 924153"/>
                  <a:gd name="connsiteX3" fmla="*/ 1097413 w 5291363"/>
                  <a:gd name="connsiteY3" fmla="*/ 10264 h 924153"/>
                  <a:gd name="connsiteX4" fmla="*/ 211109 w 5291363"/>
                  <a:gd name="connsiteY4" fmla="*/ 266083 h 924153"/>
                  <a:gd name="connsiteX5" fmla="*/ 955 w 5291363"/>
                  <a:gd name="connsiteY5" fmla="*/ 604129 h 924153"/>
                  <a:gd name="connsiteX6" fmla="*/ 256795 w 5291363"/>
                  <a:gd name="connsiteY6" fmla="*/ 841675 h 924153"/>
                  <a:gd name="connsiteX7" fmla="*/ 1261881 w 5291363"/>
                  <a:gd name="connsiteY7" fmla="*/ 923903 h 924153"/>
                  <a:gd name="connsiteX8" fmla="*/ 3071036 w 5291363"/>
                  <a:gd name="connsiteY8" fmla="*/ 869084 h 92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1363" h="924153">
                    <a:moveTo>
                      <a:pt x="5291363" y="704629"/>
                    </a:moveTo>
                    <a:lnTo>
                      <a:pt x="3436522" y="293492"/>
                    </a:lnTo>
                    <a:cubicBezTo>
                      <a:pt x="2952253" y="188424"/>
                      <a:pt x="2775601" y="121424"/>
                      <a:pt x="2385750" y="74219"/>
                    </a:cubicBezTo>
                    <a:cubicBezTo>
                      <a:pt x="1995899" y="27014"/>
                      <a:pt x="1459853" y="-21713"/>
                      <a:pt x="1097413" y="10264"/>
                    </a:cubicBezTo>
                    <a:cubicBezTo>
                      <a:pt x="734973" y="42241"/>
                      <a:pt x="393852" y="167106"/>
                      <a:pt x="211109" y="266083"/>
                    </a:cubicBezTo>
                    <a:cubicBezTo>
                      <a:pt x="28366" y="365060"/>
                      <a:pt x="-6659" y="508197"/>
                      <a:pt x="955" y="604129"/>
                    </a:cubicBezTo>
                    <a:cubicBezTo>
                      <a:pt x="8569" y="700061"/>
                      <a:pt x="46641" y="788379"/>
                      <a:pt x="256795" y="841675"/>
                    </a:cubicBezTo>
                    <a:cubicBezTo>
                      <a:pt x="466949" y="894971"/>
                      <a:pt x="792841" y="919335"/>
                      <a:pt x="1261881" y="923903"/>
                    </a:cubicBezTo>
                    <a:cubicBezTo>
                      <a:pt x="1730921" y="928471"/>
                      <a:pt x="3071036" y="869084"/>
                      <a:pt x="3071036" y="869084"/>
                    </a:cubicBezTo>
                  </a:path>
                </a:pathLst>
              </a:cu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cxnSp>
          <p:nvCxnSpPr>
            <p:cNvPr id="70" name="Straight Connector 69"/>
            <p:cNvCxnSpPr>
              <a:stCxn id="72" idx="8"/>
              <a:endCxn id="72" idx="0"/>
            </p:cNvCxnSpPr>
            <p:nvPr/>
          </p:nvCxnSpPr>
          <p:spPr>
            <a:xfrm flipV="1">
              <a:off x="5335081" y="5090685"/>
              <a:ext cx="2220327" cy="164455"/>
            </a:xfrm>
            <a:prstGeom prst="line">
              <a:avLst/>
            </a:prstGeom>
            <a:ln w="7620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73" name="Group 72"/>
          <p:cNvGrpSpPr/>
          <p:nvPr/>
        </p:nvGrpSpPr>
        <p:grpSpPr>
          <a:xfrm>
            <a:off x="-14647381" y="3384323"/>
            <a:ext cx="5304192" cy="924153"/>
            <a:chOff x="2251216" y="4386056"/>
            <a:chExt cx="5304192" cy="924153"/>
          </a:xfrm>
        </p:grpSpPr>
        <p:sp>
          <p:nvSpPr>
            <p:cNvPr id="74" name="Oval 73"/>
            <p:cNvSpPr/>
            <p:nvPr/>
          </p:nvSpPr>
          <p:spPr>
            <a:xfrm>
              <a:off x="2251216" y="4920489"/>
              <a:ext cx="257283" cy="221680"/>
            </a:xfrm>
            <a:prstGeom prst="ellipse">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5" name="Group 74"/>
            <p:cNvGrpSpPr/>
            <p:nvPr/>
          </p:nvGrpSpPr>
          <p:grpSpPr>
            <a:xfrm>
              <a:off x="2264045" y="4386056"/>
              <a:ext cx="5291363" cy="924153"/>
              <a:chOff x="1735103" y="2328651"/>
              <a:chExt cx="5291363" cy="924153"/>
            </a:xfrm>
          </p:grpSpPr>
          <p:sp>
            <p:nvSpPr>
              <p:cNvPr id="77" name="Freeform 76"/>
              <p:cNvSpPr/>
              <p:nvPr/>
            </p:nvSpPr>
            <p:spPr>
              <a:xfrm>
                <a:off x="1756916" y="2344500"/>
                <a:ext cx="5037378" cy="889781"/>
              </a:xfrm>
              <a:custGeom>
                <a:avLst/>
                <a:gdLst>
                  <a:gd name="connsiteX0" fmla="*/ 5031984 w 5037378"/>
                  <a:gd name="connsiteY0" fmla="*/ 679644 h 889781"/>
                  <a:gd name="connsiteX1" fmla="*/ 3094909 w 5037378"/>
                  <a:gd name="connsiteY1" fmla="*/ 204552 h 889781"/>
                  <a:gd name="connsiteX2" fmla="*/ 2044137 w 5037378"/>
                  <a:gd name="connsiteY2" fmla="*/ 30960 h 889781"/>
                  <a:gd name="connsiteX3" fmla="*/ 1084737 w 5037378"/>
                  <a:gd name="connsiteY3" fmla="*/ 12688 h 889781"/>
                  <a:gd name="connsiteX4" fmla="*/ 381176 w 5037378"/>
                  <a:gd name="connsiteY4" fmla="*/ 168006 h 889781"/>
                  <a:gd name="connsiteX5" fmla="*/ 33965 w 5037378"/>
                  <a:gd name="connsiteY5" fmla="*/ 414689 h 889781"/>
                  <a:gd name="connsiteX6" fmla="*/ 43102 w 5037378"/>
                  <a:gd name="connsiteY6" fmla="*/ 643098 h 889781"/>
                  <a:gd name="connsiteX7" fmla="*/ 298942 w 5037378"/>
                  <a:gd name="connsiteY7" fmla="*/ 825826 h 889781"/>
                  <a:gd name="connsiteX8" fmla="*/ 901994 w 5037378"/>
                  <a:gd name="connsiteY8" fmla="*/ 889781 h 889781"/>
                  <a:gd name="connsiteX9" fmla="*/ 2446172 w 5037378"/>
                  <a:gd name="connsiteY9" fmla="*/ 871508 h 889781"/>
                  <a:gd name="connsiteX10" fmla="*/ 5031984 w 5037378"/>
                  <a:gd name="connsiteY10" fmla="*/ 679644 h 88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7378" h="889781">
                    <a:moveTo>
                      <a:pt x="5031984" y="679644"/>
                    </a:moveTo>
                    <a:cubicBezTo>
                      <a:pt x="5140107" y="568485"/>
                      <a:pt x="3592883" y="312666"/>
                      <a:pt x="3094909" y="204552"/>
                    </a:cubicBezTo>
                    <a:cubicBezTo>
                      <a:pt x="2596935" y="96438"/>
                      <a:pt x="2379166" y="62937"/>
                      <a:pt x="2044137" y="30960"/>
                    </a:cubicBezTo>
                    <a:cubicBezTo>
                      <a:pt x="1709108" y="-1017"/>
                      <a:pt x="1361897" y="-10153"/>
                      <a:pt x="1084737" y="12688"/>
                    </a:cubicBezTo>
                    <a:cubicBezTo>
                      <a:pt x="807577" y="35529"/>
                      <a:pt x="556305" y="101006"/>
                      <a:pt x="381176" y="168006"/>
                    </a:cubicBezTo>
                    <a:cubicBezTo>
                      <a:pt x="206047" y="235006"/>
                      <a:pt x="90311" y="335507"/>
                      <a:pt x="33965" y="414689"/>
                    </a:cubicBezTo>
                    <a:cubicBezTo>
                      <a:pt x="-22381" y="493871"/>
                      <a:pt x="-1061" y="574575"/>
                      <a:pt x="43102" y="643098"/>
                    </a:cubicBezTo>
                    <a:cubicBezTo>
                      <a:pt x="87265" y="711621"/>
                      <a:pt x="155793" y="784712"/>
                      <a:pt x="298942" y="825826"/>
                    </a:cubicBezTo>
                    <a:cubicBezTo>
                      <a:pt x="442091" y="866940"/>
                      <a:pt x="901994" y="889781"/>
                      <a:pt x="901994" y="889781"/>
                    </a:cubicBezTo>
                    <a:lnTo>
                      <a:pt x="2446172" y="871508"/>
                    </a:lnTo>
                    <a:cubicBezTo>
                      <a:pt x="3137549" y="841053"/>
                      <a:pt x="4923861" y="790803"/>
                      <a:pt x="5031984" y="679644"/>
                    </a:cubicBezTo>
                    <a:close/>
                  </a:path>
                </a:pathLst>
              </a:cu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Freeform 77"/>
              <p:cNvSpPr/>
              <p:nvPr/>
            </p:nvSpPr>
            <p:spPr>
              <a:xfrm>
                <a:off x="1735103" y="2328651"/>
                <a:ext cx="5291363" cy="924153"/>
              </a:xfrm>
              <a:custGeom>
                <a:avLst/>
                <a:gdLst>
                  <a:gd name="connsiteX0" fmla="*/ 5291363 w 5291363"/>
                  <a:gd name="connsiteY0" fmla="*/ 704629 h 924153"/>
                  <a:gd name="connsiteX1" fmla="*/ 3436522 w 5291363"/>
                  <a:gd name="connsiteY1" fmla="*/ 293492 h 924153"/>
                  <a:gd name="connsiteX2" fmla="*/ 2385750 w 5291363"/>
                  <a:gd name="connsiteY2" fmla="*/ 74219 h 924153"/>
                  <a:gd name="connsiteX3" fmla="*/ 1097413 w 5291363"/>
                  <a:gd name="connsiteY3" fmla="*/ 10264 h 924153"/>
                  <a:gd name="connsiteX4" fmla="*/ 211109 w 5291363"/>
                  <a:gd name="connsiteY4" fmla="*/ 266083 h 924153"/>
                  <a:gd name="connsiteX5" fmla="*/ 955 w 5291363"/>
                  <a:gd name="connsiteY5" fmla="*/ 604129 h 924153"/>
                  <a:gd name="connsiteX6" fmla="*/ 256795 w 5291363"/>
                  <a:gd name="connsiteY6" fmla="*/ 841675 h 924153"/>
                  <a:gd name="connsiteX7" fmla="*/ 1261881 w 5291363"/>
                  <a:gd name="connsiteY7" fmla="*/ 923903 h 924153"/>
                  <a:gd name="connsiteX8" fmla="*/ 3071036 w 5291363"/>
                  <a:gd name="connsiteY8" fmla="*/ 869084 h 92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1363" h="924153">
                    <a:moveTo>
                      <a:pt x="5291363" y="704629"/>
                    </a:moveTo>
                    <a:lnTo>
                      <a:pt x="3436522" y="293492"/>
                    </a:lnTo>
                    <a:cubicBezTo>
                      <a:pt x="2952253" y="188424"/>
                      <a:pt x="2775601" y="121424"/>
                      <a:pt x="2385750" y="74219"/>
                    </a:cubicBezTo>
                    <a:cubicBezTo>
                      <a:pt x="1995899" y="27014"/>
                      <a:pt x="1459853" y="-21713"/>
                      <a:pt x="1097413" y="10264"/>
                    </a:cubicBezTo>
                    <a:cubicBezTo>
                      <a:pt x="734973" y="42241"/>
                      <a:pt x="393852" y="167106"/>
                      <a:pt x="211109" y="266083"/>
                    </a:cubicBezTo>
                    <a:cubicBezTo>
                      <a:pt x="28366" y="365060"/>
                      <a:pt x="-6659" y="508197"/>
                      <a:pt x="955" y="604129"/>
                    </a:cubicBezTo>
                    <a:cubicBezTo>
                      <a:pt x="8569" y="700061"/>
                      <a:pt x="46641" y="788379"/>
                      <a:pt x="256795" y="841675"/>
                    </a:cubicBezTo>
                    <a:cubicBezTo>
                      <a:pt x="466949" y="894971"/>
                      <a:pt x="792841" y="919335"/>
                      <a:pt x="1261881" y="923903"/>
                    </a:cubicBezTo>
                    <a:cubicBezTo>
                      <a:pt x="1730921" y="928471"/>
                      <a:pt x="3071036" y="869084"/>
                      <a:pt x="3071036" y="869084"/>
                    </a:cubicBezTo>
                  </a:path>
                </a:pathLst>
              </a:cu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cxnSp>
          <p:nvCxnSpPr>
            <p:cNvPr id="76" name="Straight Connector 75"/>
            <p:cNvCxnSpPr>
              <a:stCxn id="78" idx="8"/>
              <a:endCxn id="78" idx="0"/>
            </p:cNvCxnSpPr>
            <p:nvPr/>
          </p:nvCxnSpPr>
          <p:spPr>
            <a:xfrm flipV="1">
              <a:off x="5335081" y="5090685"/>
              <a:ext cx="2220327" cy="164455"/>
            </a:xfrm>
            <a:prstGeom prst="line">
              <a:avLst/>
            </a:prstGeom>
            <a:ln w="7620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728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4.72222E-6 0.0081 C -4.72222E-6 0.00718 -0.8651 0.00486 -1.73003 0.00185 " pathEditMode="relative" rAng="0" ptsTypes="aA">
                                      <p:cBhvr>
                                        <p:cTn id="14" dur="2000" fill="hold"/>
                                        <p:tgtEl>
                                          <p:spTgt spid="24"/>
                                        </p:tgtEl>
                                        <p:attrNameLst>
                                          <p:attrName>ppt_x</p:attrName>
                                          <p:attrName>ppt_y</p:attrName>
                                        </p:attrNameLst>
                                      </p:cBhvr>
                                      <p:rCtr x="-86510" y="-324"/>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5485" y="1417639"/>
            <a:ext cx="7203535" cy="523220"/>
          </a:xfrm>
          <a:prstGeom prst="rect">
            <a:avLst/>
          </a:prstGeom>
          <a:noFill/>
        </p:spPr>
        <p:txBody>
          <a:bodyPr wrap="square" rtlCol="0">
            <a:spAutoFit/>
          </a:bodyPr>
          <a:lstStyle/>
          <a:p>
            <a:endParaRPr lang="en-US" sz="1400" dirty="0"/>
          </a:p>
          <a:p>
            <a:pPr marL="285750" indent="-285750">
              <a:buFont typeface="Arial"/>
              <a:buChar char="•"/>
            </a:pPr>
            <a:endParaRPr lang="en-US" sz="1400" dirty="0"/>
          </a:p>
        </p:txBody>
      </p:sp>
      <p:sp>
        <p:nvSpPr>
          <p:cNvPr id="6" name="TextBox 5"/>
          <p:cNvSpPr txBox="1"/>
          <p:nvPr/>
        </p:nvSpPr>
        <p:spPr>
          <a:xfrm>
            <a:off x="355390" y="1417639"/>
            <a:ext cx="8425351" cy="738664"/>
          </a:xfrm>
          <a:prstGeom prst="rect">
            <a:avLst/>
          </a:prstGeom>
          <a:noFill/>
        </p:spPr>
        <p:txBody>
          <a:bodyPr wrap="square" rtlCol="0">
            <a:spAutoFit/>
          </a:bodyPr>
          <a:lstStyle/>
          <a:p>
            <a:pPr marL="285750" indent="-285750">
              <a:buFont typeface="Arial"/>
              <a:buChar char="•"/>
            </a:pPr>
            <a:r>
              <a:rPr lang="en-US" sz="1400" b="1" dirty="0"/>
              <a:t>Pitch Angle: </a:t>
            </a:r>
            <a:r>
              <a:rPr lang="en-US" sz="1400" dirty="0"/>
              <a:t>Angle between the chord line of rotor blade and plane of rotation. </a:t>
            </a:r>
            <a:endParaRPr lang="en-US" sz="1400" b="1" dirty="0"/>
          </a:p>
          <a:p>
            <a:pPr marL="285750" indent="-285750">
              <a:buFont typeface="Arial"/>
              <a:buChar char="•"/>
            </a:pPr>
            <a:endParaRPr lang="en-US" sz="1400" b="1" dirty="0"/>
          </a:p>
          <a:p>
            <a:endParaRPr lang="en-US" sz="1400" b="1" dirty="0"/>
          </a:p>
        </p:txBody>
      </p:sp>
      <p:cxnSp>
        <p:nvCxnSpPr>
          <p:cNvPr id="20" name="Straight Connector 19"/>
          <p:cNvCxnSpPr/>
          <p:nvPr/>
        </p:nvCxnSpPr>
        <p:spPr>
          <a:xfrm>
            <a:off x="1469747" y="1969395"/>
            <a:ext cx="366115" cy="175808"/>
          </a:xfrm>
          <a:prstGeom prst="line">
            <a:avLst/>
          </a:prstGeom>
          <a:ln w="76200" cmpd="sng">
            <a:solidFill>
              <a:srgbClr val="FFFF00"/>
            </a:solidFill>
            <a:prstDash val="solid"/>
          </a:ln>
          <a:effectLst/>
        </p:spPr>
        <p:style>
          <a:lnRef idx="2">
            <a:schemeClr val="accent1"/>
          </a:lnRef>
          <a:fillRef idx="0">
            <a:schemeClr val="accent1"/>
          </a:fillRef>
          <a:effectRef idx="1">
            <a:schemeClr val="accent1"/>
          </a:effectRef>
          <a:fontRef idx="minor">
            <a:schemeClr val="tx1"/>
          </a:fontRef>
        </p:style>
      </p:cxnSp>
      <p:sp>
        <p:nvSpPr>
          <p:cNvPr id="24" name="Freeform 23"/>
          <p:cNvSpPr/>
          <p:nvPr/>
        </p:nvSpPr>
        <p:spPr>
          <a:xfrm>
            <a:off x="1148685" y="2047590"/>
            <a:ext cx="492294" cy="1705136"/>
          </a:xfrm>
          <a:custGeom>
            <a:avLst/>
            <a:gdLst>
              <a:gd name="connsiteX0" fmla="*/ 492294 w 492294"/>
              <a:gd name="connsiteY0" fmla="*/ 0 h 1705136"/>
              <a:gd name="connsiteX1" fmla="*/ 349600 w 492294"/>
              <a:gd name="connsiteY1" fmla="*/ 242572 h 1705136"/>
              <a:gd name="connsiteX2" fmla="*/ 228311 w 492294"/>
              <a:gd name="connsiteY2" fmla="*/ 527950 h 1705136"/>
              <a:gd name="connsiteX3" fmla="*/ 71347 w 492294"/>
              <a:gd name="connsiteY3" fmla="*/ 1034497 h 1705136"/>
              <a:gd name="connsiteX4" fmla="*/ 14270 w 492294"/>
              <a:gd name="connsiteY4" fmla="*/ 1448296 h 1705136"/>
              <a:gd name="connsiteX5" fmla="*/ 0 w 492294"/>
              <a:gd name="connsiteY5" fmla="*/ 1705136 h 170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294" h="1705136">
                <a:moveTo>
                  <a:pt x="492294" y="0"/>
                </a:moveTo>
                <a:cubicBezTo>
                  <a:pt x="442945" y="77290"/>
                  <a:pt x="393597" y="154580"/>
                  <a:pt x="349600" y="242572"/>
                </a:cubicBezTo>
                <a:cubicBezTo>
                  <a:pt x="305603" y="330564"/>
                  <a:pt x="274687" y="395962"/>
                  <a:pt x="228311" y="527950"/>
                </a:cubicBezTo>
                <a:cubicBezTo>
                  <a:pt x="181935" y="659938"/>
                  <a:pt x="107020" y="881106"/>
                  <a:pt x="71347" y="1034497"/>
                </a:cubicBezTo>
                <a:cubicBezTo>
                  <a:pt x="35674" y="1187888"/>
                  <a:pt x="26161" y="1336523"/>
                  <a:pt x="14270" y="1448296"/>
                </a:cubicBezTo>
                <a:cubicBezTo>
                  <a:pt x="2379" y="1560069"/>
                  <a:pt x="0" y="1705136"/>
                  <a:pt x="0" y="1705136"/>
                </a:cubicBezTo>
              </a:path>
            </a:pathLst>
          </a:custGeom>
          <a:ln w="76200" cmpd="sng">
            <a:solidFill>
              <a:srgbClr val="FFFF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0" name="Group 9"/>
          <p:cNvGrpSpPr/>
          <p:nvPr/>
        </p:nvGrpSpPr>
        <p:grpSpPr>
          <a:xfrm rot="1199732">
            <a:off x="1776537" y="2633775"/>
            <a:ext cx="5304192" cy="924153"/>
            <a:chOff x="2251216" y="4386056"/>
            <a:chExt cx="5304192" cy="924153"/>
          </a:xfrm>
        </p:grpSpPr>
        <p:sp>
          <p:nvSpPr>
            <p:cNvPr id="11" name="Oval 10"/>
            <p:cNvSpPr/>
            <p:nvPr/>
          </p:nvSpPr>
          <p:spPr>
            <a:xfrm>
              <a:off x="2251216" y="4920489"/>
              <a:ext cx="257283" cy="221680"/>
            </a:xfrm>
            <a:prstGeom prst="ellipse">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2264045" y="4386056"/>
              <a:ext cx="5291363" cy="924153"/>
              <a:chOff x="1735103" y="2328651"/>
              <a:chExt cx="5291363" cy="924153"/>
            </a:xfrm>
          </p:grpSpPr>
          <p:sp>
            <p:nvSpPr>
              <p:cNvPr id="14" name="Freeform 13"/>
              <p:cNvSpPr/>
              <p:nvPr/>
            </p:nvSpPr>
            <p:spPr>
              <a:xfrm>
                <a:off x="1756916" y="2344500"/>
                <a:ext cx="5037378" cy="889781"/>
              </a:xfrm>
              <a:custGeom>
                <a:avLst/>
                <a:gdLst>
                  <a:gd name="connsiteX0" fmla="*/ 5031984 w 5037378"/>
                  <a:gd name="connsiteY0" fmla="*/ 679644 h 889781"/>
                  <a:gd name="connsiteX1" fmla="*/ 3094909 w 5037378"/>
                  <a:gd name="connsiteY1" fmla="*/ 204552 h 889781"/>
                  <a:gd name="connsiteX2" fmla="*/ 2044137 w 5037378"/>
                  <a:gd name="connsiteY2" fmla="*/ 30960 h 889781"/>
                  <a:gd name="connsiteX3" fmla="*/ 1084737 w 5037378"/>
                  <a:gd name="connsiteY3" fmla="*/ 12688 h 889781"/>
                  <a:gd name="connsiteX4" fmla="*/ 381176 w 5037378"/>
                  <a:gd name="connsiteY4" fmla="*/ 168006 h 889781"/>
                  <a:gd name="connsiteX5" fmla="*/ 33965 w 5037378"/>
                  <a:gd name="connsiteY5" fmla="*/ 414689 h 889781"/>
                  <a:gd name="connsiteX6" fmla="*/ 43102 w 5037378"/>
                  <a:gd name="connsiteY6" fmla="*/ 643098 h 889781"/>
                  <a:gd name="connsiteX7" fmla="*/ 298942 w 5037378"/>
                  <a:gd name="connsiteY7" fmla="*/ 825826 h 889781"/>
                  <a:gd name="connsiteX8" fmla="*/ 901994 w 5037378"/>
                  <a:gd name="connsiteY8" fmla="*/ 889781 h 889781"/>
                  <a:gd name="connsiteX9" fmla="*/ 2446172 w 5037378"/>
                  <a:gd name="connsiteY9" fmla="*/ 871508 h 889781"/>
                  <a:gd name="connsiteX10" fmla="*/ 5031984 w 5037378"/>
                  <a:gd name="connsiteY10" fmla="*/ 679644 h 88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7378" h="889781">
                    <a:moveTo>
                      <a:pt x="5031984" y="679644"/>
                    </a:moveTo>
                    <a:cubicBezTo>
                      <a:pt x="5140107" y="568485"/>
                      <a:pt x="3592883" y="312666"/>
                      <a:pt x="3094909" y="204552"/>
                    </a:cubicBezTo>
                    <a:cubicBezTo>
                      <a:pt x="2596935" y="96438"/>
                      <a:pt x="2379166" y="62937"/>
                      <a:pt x="2044137" y="30960"/>
                    </a:cubicBezTo>
                    <a:cubicBezTo>
                      <a:pt x="1709108" y="-1017"/>
                      <a:pt x="1361897" y="-10153"/>
                      <a:pt x="1084737" y="12688"/>
                    </a:cubicBezTo>
                    <a:cubicBezTo>
                      <a:pt x="807577" y="35529"/>
                      <a:pt x="556305" y="101006"/>
                      <a:pt x="381176" y="168006"/>
                    </a:cubicBezTo>
                    <a:cubicBezTo>
                      <a:pt x="206047" y="235006"/>
                      <a:pt x="90311" y="335507"/>
                      <a:pt x="33965" y="414689"/>
                    </a:cubicBezTo>
                    <a:cubicBezTo>
                      <a:pt x="-22381" y="493871"/>
                      <a:pt x="-1061" y="574575"/>
                      <a:pt x="43102" y="643098"/>
                    </a:cubicBezTo>
                    <a:cubicBezTo>
                      <a:pt x="87265" y="711621"/>
                      <a:pt x="155793" y="784712"/>
                      <a:pt x="298942" y="825826"/>
                    </a:cubicBezTo>
                    <a:cubicBezTo>
                      <a:pt x="442091" y="866940"/>
                      <a:pt x="901994" y="889781"/>
                      <a:pt x="901994" y="889781"/>
                    </a:cubicBezTo>
                    <a:lnTo>
                      <a:pt x="2446172" y="871508"/>
                    </a:lnTo>
                    <a:cubicBezTo>
                      <a:pt x="3137549" y="841053"/>
                      <a:pt x="4923861" y="790803"/>
                      <a:pt x="5031984" y="679644"/>
                    </a:cubicBezTo>
                    <a:close/>
                  </a:path>
                </a:pathLst>
              </a:cu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reeform 14"/>
              <p:cNvSpPr/>
              <p:nvPr/>
            </p:nvSpPr>
            <p:spPr>
              <a:xfrm>
                <a:off x="1735103" y="2328651"/>
                <a:ext cx="5291363" cy="924153"/>
              </a:xfrm>
              <a:custGeom>
                <a:avLst/>
                <a:gdLst>
                  <a:gd name="connsiteX0" fmla="*/ 5291363 w 5291363"/>
                  <a:gd name="connsiteY0" fmla="*/ 704629 h 924153"/>
                  <a:gd name="connsiteX1" fmla="*/ 3436522 w 5291363"/>
                  <a:gd name="connsiteY1" fmla="*/ 293492 h 924153"/>
                  <a:gd name="connsiteX2" fmla="*/ 2385750 w 5291363"/>
                  <a:gd name="connsiteY2" fmla="*/ 74219 h 924153"/>
                  <a:gd name="connsiteX3" fmla="*/ 1097413 w 5291363"/>
                  <a:gd name="connsiteY3" fmla="*/ 10264 h 924153"/>
                  <a:gd name="connsiteX4" fmla="*/ 211109 w 5291363"/>
                  <a:gd name="connsiteY4" fmla="*/ 266083 h 924153"/>
                  <a:gd name="connsiteX5" fmla="*/ 955 w 5291363"/>
                  <a:gd name="connsiteY5" fmla="*/ 604129 h 924153"/>
                  <a:gd name="connsiteX6" fmla="*/ 256795 w 5291363"/>
                  <a:gd name="connsiteY6" fmla="*/ 841675 h 924153"/>
                  <a:gd name="connsiteX7" fmla="*/ 1261881 w 5291363"/>
                  <a:gd name="connsiteY7" fmla="*/ 923903 h 924153"/>
                  <a:gd name="connsiteX8" fmla="*/ 3071036 w 5291363"/>
                  <a:gd name="connsiteY8" fmla="*/ 869084 h 92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1363" h="924153">
                    <a:moveTo>
                      <a:pt x="5291363" y="704629"/>
                    </a:moveTo>
                    <a:lnTo>
                      <a:pt x="3436522" y="293492"/>
                    </a:lnTo>
                    <a:cubicBezTo>
                      <a:pt x="2952253" y="188424"/>
                      <a:pt x="2775601" y="121424"/>
                      <a:pt x="2385750" y="74219"/>
                    </a:cubicBezTo>
                    <a:cubicBezTo>
                      <a:pt x="1995899" y="27014"/>
                      <a:pt x="1459853" y="-21713"/>
                      <a:pt x="1097413" y="10264"/>
                    </a:cubicBezTo>
                    <a:cubicBezTo>
                      <a:pt x="734973" y="42241"/>
                      <a:pt x="393852" y="167106"/>
                      <a:pt x="211109" y="266083"/>
                    </a:cubicBezTo>
                    <a:cubicBezTo>
                      <a:pt x="28366" y="365060"/>
                      <a:pt x="-6659" y="508197"/>
                      <a:pt x="955" y="604129"/>
                    </a:cubicBezTo>
                    <a:cubicBezTo>
                      <a:pt x="8569" y="700061"/>
                      <a:pt x="46641" y="788379"/>
                      <a:pt x="256795" y="841675"/>
                    </a:cubicBezTo>
                    <a:cubicBezTo>
                      <a:pt x="466949" y="894971"/>
                      <a:pt x="792841" y="919335"/>
                      <a:pt x="1261881" y="923903"/>
                    </a:cubicBezTo>
                    <a:cubicBezTo>
                      <a:pt x="1730921" y="928471"/>
                      <a:pt x="3071036" y="869084"/>
                      <a:pt x="3071036" y="869084"/>
                    </a:cubicBezTo>
                  </a:path>
                </a:pathLst>
              </a:cu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cxnSp>
          <p:nvCxnSpPr>
            <p:cNvPr id="13" name="Straight Connector 12"/>
            <p:cNvCxnSpPr>
              <a:stCxn id="15" idx="8"/>
              <a:endCxn id="15" idx="0"/>
            </p:cNvCxnSpPr>
            <p:nvPr/>
          </p:nvCxnSpPr>
          <p:spPr>
            <a:xfrm flipV="1">
              <a:off x="5335081" y="5090685"/>
              <a:ext cx="2220327" cy="164455"/>
            </a:xfrm>
            <a:prstGeom prst="line">
              <a:avLst/>
            </a:prstGeom>
            <a:ln w="7620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grpSp>
      <p:cxnSp>
        <p:nvCxnSpPr>
          <p:cNvPr id="16" name="Straight Connector 15"/>
          <p:cNvCxnSpPr/>
          <p:nvPr/>
        </p:nvCxnSpPr>
        <p:spPr>
          <a:xfrm>
            <a:off x="1984478" y="2245342"/>
            <a:ext cx="4675652" cy="1939590"/>
          </a:xfrm>
          <a:prstGeom prst="line">
            <a:avLst/>
          </a:prstGeom>
          <a:ln w="57150" cmpd="sng">
            <a:solidFill>
              <a:srgbClr val="FFFF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5605" y="3756187"/>
            <a:ext cx="13996638" cy="0"/>
          </a:xfrm>
          <a:prstGeom prst="line">
            <a:avLst/>
          </a:prstGeom>
          <a:ln w="76200" cmpd="sng">
            <a:solidFill>
              <a:srgbClr val="CCFFCC"/>
            </a:solidFill>
            <a:prstDash val="dash"/>
            <a:roun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52371"/>
            <a:ext cx="7467600" cy="1143000"/>
          </a:xfrm>
        </p:spPr>
        <p:txBody>
          <a:bodyPr>
            <a:normAutofit/>
          </a:bodyPr>
          <a:lstStyle/>
          <a:p>
            <a:r>
              <a:rPr lang="en-US" sz="3600" b="1" i="1" dirty="0">
                <a:latin typeface="+mn-lt"/>
              </a:rPr>
              <a:t>Pitch Angle</a:t>
            </a:r>
          </a:p>
        </p:txBody>
      </p:sp>
      <p:sp>
        <p:nvSpPr>
          <p:cNvPr id="7" name="Right Arrow 6"/>
          <p:cNvSpPr/>
          <p:nvPr/>
        </p:nvSpPr>
        <p:spPr>
          <a:xfrm>
            <a:off x="7924800" y="5962952"/>
            <a:ext cx="1134533" cy="798286"/>
          </a:xfrm>
          <a:prstGeom prst="rightArrow">
            <a:avLst/>
          </a:prstGeom>
          <a:solidFill>
            <a:schemeClr val="accent5">
              <a:lumMod val="60000"/>
              <a:lumOff val="40000"/>
            </a:schemeClr>
          </a:solidFill>
          <a:effectLst>
            <a:glow>
              <a:schemeClr val="accent1">
                <a:tint val="30000"/>
                <a:shade val="95000"/>
                <a:satMod val="300000"/>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NEXT</a:t>
            </a:r>
          </a:p>
        </p:txBody>
      </p:sp>
    </p:spTree>
    <p:extLst>
      <p:ext uri="{BB962C8B-B14F-4D97-AF65-F5344CB8AC3E}">
        <p14:creationId xmlns:p14="http://schemas.microsoft.com/office/powerpoint/2010/main" val="283573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5485" y="1417639"/>
            <a:ext cx="7203535" cy="523220"/>
          </a:xfrm>
          <a:prstGeom prst="rect">
            <a:avLst/>
          </a:prstGeom>
          <a:noFill/>
        </p:spPr>
        <p:txBody>
          <a:bodyPr wrap="square" rtlCol="0">
            <a:spAutoFit/>
          </a:bodyPr>
          <a:lstStyle/>
          <a:p>
            <a:endParaRPr lang="en-US" sz="1400" dirty="0"/>
          </a:p>
          <a:p>
            <a:pPr marL="285750" indent="-285750">
              <a:buFont typeface="Arial"/>
              <a:buChar char="•"/>
            </a:pPr>
            <a:endParaRPr lang="en-US" sz="1400" dirty="0"/>
          </a:p>
        </p:txBody>
      </p:sp>
      <p:sp>
        <p:nvSpPr>
          <p:cNvPr id="6" name="TextBox 5"/>
          <p:cNvSpPr txBox="1"/>
          <p:nvPr/>
        </p:nvSpPr>
        <p:spPr>
          <a:xfrm>
            <a:off x="355390" y="1417639"/>
            <a:ext cx="8425351" cy="307777"/>
          </a:xfrm>
          <a:prstGeom prst="rect">
            <a:avLst/>
          </a:prstGeom>
          <a:noFill/>
        </p:spPr>
        <p:txBody>
          <a:bodyPr wrap="square" rtlCol="0">
            <a:spAutoFit/>
          </a:bodyPr>
          <a:lstStyle/>
          <a:p>
            <a:pPr marL="285750" indent="-285750">
              <a:buFont typeface="Arial"/>
              <a:buChar char="•"/>
            </a:pPr>
            <a:r>
              <a:rPr lang="en-US" sz="1400" b="1" dirty="0"/>
              <a:t>Angle of Attack</a:t>
            </a:r>
            <a:r>
              <a:rPr lang="en-US" sz="1000" b="1" dirty="0"/>
              <a:t>: </a:t>
            </a:r>
            <a:r>
              <a:rPr lang="en-US" sz="1400" dirty="0"/>
              <a:t>Angle between chord line and relative wind. </a:t>
            </a:r>
          </a:p>
        </p:txBody>
      </p:sp>
      <p:cxnSp>
        <p:nvCxnSpPr>
          <p:cNvPr id="20" name="Straight Connector 19"/>
          <p:cNvCxnSpPr/>
          <p:nvPr/>
        </p:nvCxnSpPr>
        <p:spPr>
          <a:xfrm>
            <a:off x="1469747" y="1969395"/>
            <a:ext cx="366115" cy="175808"/>
          </a:xfrm>
          <a:prstGeom prst="line">
            <a:avLst/>
          </a:prstGeom>
          <a:ln w="76200" cmpd="sng">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sp>
        <p:nvSpPr>
          <p:cNvPr id="24" name="Freeform 23"/>
          <p:cNvSpPr/>
          <p:nvPr/>
        </p:nvSpPr>
        <p:spPr>
          <a:xfrm>
            <a:off x="1148685" y="2047590"/>
            <a:ext cx="492294" cy="1705136"/>
          </a:xfrm>
          <a:custGeom>
            <a:avLst/>
            <a:gdLst>
              <a:gd name="connsiteX0" fmla="*/ 492294 w 492294"/>
              <a:gd name="connsiteY0" fmla="*/ 0 h 1705136"/>
              <a:gd name="connsiteX1" fmla="*/ 349600 w 492294"/>
              <a:gd name="connsiteY1" fmla="*/ 242572 h 1705136"/>
              <a:gd name="connsiteX2" fmla="*/ 228311 w 492294"/>
              <a:gd name="connsiteY2" fmla="*/ 527950 h 1705136"/>
              <a:gd name="connsiteX3" fmla="*/ 71347 w 492294"/>
              <a:gd name="connsiteY3" fmla="*/ 1034497 h 1705136"/>
              <a:gd name="connsiteX4" fmla="*/ 14270 w 492294"/>
              <a:gd name="connsiteY4" fmla="*/ 1448296 h 1705136"/>
              <a:gd name="connsiteX5" fmla="*/ 0 w 492294"/>
              <a:gd name="connsiteY5" fmla="*/ 1705136 h 170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294" h="1705136">
                <a:moveTo>
                  <a:pt x="492294" y="0"/>
                </a:moveTo>
                <a:cubicBezTo>
                  <a:pt x="442945" y="77290"/>
                  <a:pt x="393597" y="154580"/>
                  <a:pt x="349600" y="242572"/>
                </a:cubicBezTo>
                <a:cubicBezTo>
                  <a:pt x="305603" y="330564"/>
                  <a:pt x="274687" y="395962"/>
                  <a:pt x="228311" y="527950"/>
                </a:cubicBezTo>
                <a:cubicBezTo>
                  <a:pt x="181935" y="659938"/>
                  <a:pt x="107020" y="881106"/>
                  <a:pt x="71347" y="1034497"/>
                </a:cubicBezTo>
                <a:cubicBezTo>
                  <a:pt x="35674" y="1187888"/>
                  <a:pt x="26161" y="1336523"/>
                  <a:pt x="14270" y="1448296"/>
                </a:cubicBezTo>
                <a:cubicBezTo>
                  <a:pt x="2379" y="1560069"/>
                  <a:pt x="0" y="1705136"/>
                  <a:pt x="0" y="1705136"/>
                </a:cubicBezTo>
              </a:path>
            </a:pathLst>
          </a:cu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grpSp>
        <p:nvGrpSpPr>
          <p:cNvPr id="10" name="Group 9"/>
          <p:cNvGrpSpPr/>
          <p:nvPr/>
        </p:nvGrpSpPr>
        <p:grpSpPr>
          <a:xfrm rot="1199732">
            <a:off x="1776537" y="2633775"/>
            <a:ext cx="5304192" cy="924153"/>
            <a:chOff x="2251216" y="4386056"/>
            <a:chExt cx="5304192" cy="924153"/>
          </a:xfrm>
        </p:grpSpPr>
        <p:sp>
          <p:nvSpPr>
            <p:cNvPr id="11" name="Oval 10"/>
            <p:cNvSpPr/>
            <p:nvPr/>
          </p:nvSpPr>
          <p:spPr>
            <a:xfrm>
              <a:off x="2251216" y="4920489"/>
              <a:ext cx="257283" cy="221680"/>
            </a:xfrm>
            <a:prstGeom prst="ellipse">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2264045" y="4386056"/>
              <a:ext cx="5291363" cy="924153"/>
              <a:chOff x="1735103" y="2328651"/>
              <a:chExt cx="5291363" cy="924153"/>
            </a:xfrm>
          </p:grpSpPr>
          <p:sp>
            <p:nvSpPr>
              <p:cNvPr id="14" name="Freeform 13"/>
              <p:cNvSpPr/>
              <p:nvPr/>
            </p:nvSpPr>
            <p:spPr>
              <a:xfrm>
                <a:off x="1756916" y="2344500"/>
                <a:ext cx="5037378" cy="889781"/>
              </a:xfrm>
              <a:custGeom>
                <a:avLst/>
                <a:gdLst>
                  <a:gd name="connsiteX0" fmla="*/ 5031984 w 5037378"/>
                  <a:gd name="connsiteY0" fmla="*/ 679644 h 889781"/>
                  <a:gd name="connsiteX1" fmla="*/ 3094909 w 5037378"/>
                  <a:gd name="connsiteY1" fmla="*/ 204552 h 889781"/>
                  <a:gd name="connsiteX2" fmla="*/ 2044137 w 5037378"/>
                  <a:gd name="connsiteY2" fmla="*/ 30960 h 889781"/>
                  <a:gd name="connsiteX3" fmla="*/ 1084737 w 5037378"/>
                  <a:gd name="connsiteY3" fmla="*/ 12688 h 889781"/>
                  <a:gd name="connsiteX4" fmla="*/ 381176 w 5037378"/>
                  <a:gd name="connsiteY4" fmla="*/ 168006 h 889781"/>
                  <a:gd name="connsiteX5" fmla="*/ 33965 w 5037378"/>
                  <a:gd name="connsiteY5" fmla="*/ 414689 h 889781"/>
                  <a:gd name="connsiteX6" fmla="*/ 43102 w 5037378"/>
                  <a:gd name="connsiteY6" fmla="*/ 643098 h 889781"/>
                  <a:gd name="connsiteX7" fmla="*/ 298942 w 5037378"/>
                  <a:gd name="connsiteY7" fmla="*/ 825826 h 889781"/>
                  <a:gd name="connsiteX8" fmla="*/ 901994 w 5037378"/>
                  <a:gd name="connsiteY8" fmla="*/ 889781 h 889781"/>
                  <a:gd name="connsiteX9" fmla="*/ 2446172 w 5037378"/>
                  <a:gd name="connsiteY9" fmla="*/ 871508 h 889781"/>
                  <a:gd name="connsiteX10" fmla="*/ 5031984 w 5037378"/>
                  <a:gd name="connsiteY10" fmla="*/ 679644 h 88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7378" h="889781">
                    <a:moveTo>
                      <a:pt x="5031984" y="679644"/>
                    </a:moveTo>
                    <a:cubicBezTo>
                      <a:pt x="5140107" y="568485"/>
                      <a:pt x="3592883" y="312666"/>
                      <a:pt x="3094909" y="204552"/>
                    </a:cubicBezTo>
                    <a:cubicBezTo>
                      <a:pt x="2596935" y="96438"/>
                      <a:pt x="2379166" y="62937"/>
                      <a:pt x="2044137" y="30960"/>
                    </a:cubicBezTo>
                    <a:cubicBezTo>
                      <a:pt x="1709108" y="-1017"/>
                      <a:pt x="1361897" y="-10153"/>
                      <a:pt x="1084737" y="12688"/>
                    </a:cubicBezTo>
                    <a:cubicBezTo>
                      <a:pt x="807577" y="35529"/>
                      <a:pt x="556305" y="101006"/>
                      <a:pt x="381176" y="168006"/>
                    </a:cubicBezTo>
                    <a:cubicBezTo>
                      <a:pt x="206047" y="235006"/>
                      <a:pt x="90311" y="335507"/>
                      <a:pt x="33965" y="414689"/>
                    </a:cubicBezTo>
                    <a:cubicBezTo>
                      <a:pt x="-22381" y="493871"/>
                      <a:pt x="-1061" y="574575"/>
                      <a:pt x="43102" y="643098"/>
                    </a:cubicBezTo>
                    <a:cubicBezTo>
                      <a:pt x="87265" y="711621"/>
                      <a:pt x="155793" y="784712"/>
                      <a:pt x="298942" y="825826"/>
                    </a:cubicBezTo>
                    <a:cubicBezTo>
                      <a:pt x="442091" y="866940"/>
                      <a:pt x="901994" y="889781"/>
                      <a:pt x="901994" y="889781"/>
                    </a:cubicBezTo>
                    <a:lnTo>
                      <a:pt x="2446172" y="871508"/>
                    </a:lnTo>
                    <a:cubicBezTo>
                      <a:pt x="3137549" y="841053"/>
                      <a:pt x="4923861" y="790803"/>
                      <a:pt x="5031984" y="679644"/>
                    </a:cubicBezTo>
                    <a:close/>
                  </a:path>
                </a:pathLst>
              </a:cu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reeform 14"/>
              <p:cNvSpPr/>
              <p:nvPr/>
            </p:nvSpPr>
            <p:spPr>
              <a:xfrm>
                <a:off x="1735103" y="2328651"/>
                <a:ext cx="5291363" cy="924153"/>
              </a:xfrm>
              <a:custGeom>
                <a:avLst/>
                <a:gdLst>
                  <a:gd name="connsiteX0" fmla="*/ 5291363 w 5291363"/>
                  <a:gd name="connsiteY0" fmla="*/ 704629 h 924153"/>
                  <a:gd name="connsiteX1" fmla="*/ 3436522 w 5291363"/>
                  <a:gd name="connsiteY1" fmla="*/ 293492 h 924153"/>
                  <a:gd name="connsiteX2" fmla="*/ 2385750 w 5291363"/>
                  <a:gd name="connsiteY2" fmla="*/ 74219 h 924153"/>
                  <a:gd name="connsiteX3" fmla="*/ 1097413 w 5291363"/>
                  <a:gd name="connsiteY3" fmla="*/ 10264 h 924153"/>
                  <a:gd name="connsiteX4" fmla="*/ 211109 w 5291363"/>
                  <a:gd name="connsiteY4" fmla="*/ 266083 h 924153"/>
                  <a:gd name="connsiteX5" fmla="*/ 955 w 5291363"/>
                  <a:gd name="connsiteY5" fmla="*/ 604129 h 924153"/>
                  <a:gd name="connsiteX6" fmla="*/ 256795 w 5291363"/>
                  <a:gd name="connsiteY6" fmla="*/ 841675 h 924153"/>
                  <a:gd name="connsiteX7" fmla="*/ 1261881 w 5291363"/>
                  <a:gd name="connsiteY7" fmla="*/ 923903 h 924153"/>
                  <a:gd name="connsiteX8" fmla="*/ 3071036 w 5291363"/>
                  <a:gd name="connsiteY8" fmla="*/ 869084 h 92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1363" h="924153">
                    <a:moveTo>
                      <a:pt x="5291363" y="704629"/>
                    </a:moveTo>
                    <a:lnTo>
                      <a:pt x="3436522" y="293492"/>
                    </a:lnTo>
                    <a:cubicBezTo>
                      <a:pt x="2952253" y="188424"/>
                      <a:pt x="2775601" y="121424"/>
                      <a:pt x="2385750" y="74219"/>
                    </a:cubicBezTo>
                    <a:cubicBezTo>
                      <a:pt x="1995899" y="27014"/>
                      <a:pt x="1459853" y="-21713"/>
                      <a:pt x="1097413" y="10264"/>
                    </a:cubicBezTo>
                    <a:cubicBezTo>
                      <a:pt x="734973" y="42241"/>
                      <a:pt x="393852" y="167106"/>
                      <a:pt x="211109" y="266083"/>
                    </a:cubicBezTo>
                    <a:cubicBezTo>
                      <a:pt x="28366" y="365060"/>
                      <a:pt x="-6659" y="508197"/>
                      <a:pt x="955" y="604129"/>
                    </a:cubicBezTo>
                    <a:cubicBezTo>
                      <a:pt x="8569" y="700061"/>
                      <a:pt x="46641" y="788379"/>
                      <a:pt x="256795" y="841675"/>
                    </a:cubicBezTo>
                    <a:cubicBezTo>
                      <a:pt x="466949" y="894971"/>
                      <a:pt x="792841" y="919335"/>
                      <a:pt x="1261881" y="923903"/>
                    </a:cubicBezTo>
                    <a:cubicBezTo>
                      <a:pt x="1730921" y="928471"/>
                      <a:pt x="3071036" y="869084"/>
                      <a:pt x="3071036" y="869084"/>
                    </a:cubicBezTo>
                  </a:path>
                </a:pathLst>
              </a:cu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cxnSp>
          <p:nvCxnSpPr>
            <p:cNvPr id="13" name="Straight Connector 12"/>
            <p:cNvCxnSpPr>
              <a:stCxn id="15" idx="8"/>
              <a:endCxn id="15" idx="0"/>
            </p:cNvCxnSpPr>
            <p:nvPr/>
          </p:nvCxnSpPr>
          <p:spPr>
            <a:xfrm flipV="1">
              <a:off x="5335081" y="5090685"/>
              <a:ext cx="2220327" cy="164455"/>
            </a:xfrm>
            <a:prstGeom prst="line">
              <a:avLst/>
            </a:prstGeom>
            <a:ln w="7620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grpSp>
      <p:cxnSp>
        <p:nvCxnSpPr>
          <p:cNvPr id="16" name="Straight Connector 15"/>
          <p:cNvCxnSpPr/>
          <p:nvPr/>
        </p:nvCxnSpPr>
        <p:spPr>
          <a:xfrm>
            <a:off x="1984478" y="2245342"/>
            <a:ext cx="4675652" cy="1939590"/>
          </a:xfrm>
          <a:prstGeom prst="line">
            <a:avLst/>
          </a:prstGeom>
          <a:ln w="57150" cmpd="sng">
            <a:solidFill>
              <a:srgbClr val="FFFF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5605" y="3756187"/>
            <a:ext cx="13996638" cy="0"/>
          </a:xfrm>
          <a:prstGeom prst="line">
            <a:avLst/>
          </a:prstGeom>
          <a:ln w="76200" cmpd="sng">
            <a:solidFill>
              <a:srgbClr val="CCFFCC"/>
            </a:solidFill>
            <a:prstDash val="dash"/>
            <a:roun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52371"/>
            <a:ext cx="7467600" cy="1143000"/>
          </a:xfrm>
        </p:spPr>
        <p:txBody>
          <a:bodyPr>
            <a:normAutofit/>
          </a:bodyPr>
          <a:lstStyle/>
          <a:p>
            <a:r>
              <a:rPr lang="en-US" sz="3600" b="1" i="1" dirty="0">
                <a:latin typeface="+mn-lt"/>
              </a:rPr>
              <a:t>Angle of attack</a:t>
            </a:r>
          </a:p>
        </p:txBody>
      </p:sp>
      <p:sp>
        <p:nvSpPr>
          <p:cNvPr id="7" name="Right Arrow 6"/>
          <p:cNvSpPr/>
          <p:nvPr/>
        </p:nvSpPr>
        <p:spPr>
          <a:xfrm>
            <a:off x="7924800" y="5962952"/>
            <a:ext cx="1134533" cy="798286"/>
          </a:xfrm>
          <a:prstGeom prst="rightArrow">
            <a:avLst/>
          </a:prstGeom>
          <a:solidFill>
            <a:schemeClr val="accent5">
              <a:lumMod val="60000"/>
              <a:lumOff val="40000"/>
            </a:schemeClr>
          </a:solidFill>
          <a:effectLst>
            <a:glow>
              <a:schemeClr val="accent1">
                <a:tint val="30000"/>
                <a:shade val="95000"/>
                <a:satMod val="300000"/>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NEXT</a:t>
            </a:r>
          </a:p>
        </p:txBody>
      </p:sp>
      <p:sp>
        <p:nvSpPr>
          <p:cNvPr id="17" name="Right Arrow 16"/>
          <p:cNvSpPr/>
          <p:nvPr/>
        </p:nvSpPr>
        <p:spPr>
          <a:xfrm>
            <a:off x="-562282" y="3398105"/>
            <a:ext cx="1195979" cy="715726"/>
          </a:xfrm>
          <a:prstGeom prst="rightArrow">
            <a:avLst/>
          </a:prstGeom>
          <a:solidFill>
            <a:schemeClr val="bg2">
              <a:lumMod val="40000"/>
              <a:lumOff val="60000"/>
            </a:schemeClr>
          </a:solidFill>
          <a:ln w="381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TextBox 18"/>
          <p:cNvSpPr txBox="1"/>
          <p:nvPr/>
        </p:nvSpPr>
        <p:spPr>
          <a:xfrm>
            <a:off x="-507481" y="3617050"/>
            <a:ext cx="1108334" cy="261610"/>
          </a:xfrm>
          <a:prstGeom prst="rect">
            <a:avLst/>
          </a:prstGeom>
          <a:noFill/>
        </p:spPr>
        <p:txBody>
          <a:bodyPr wrap="none" rtlCol="0">
            <a:spAutoFit/>
          </a:bodyPr>
          <a:lstStyle/>
          <a:p>
            <a:r>
              <a:rPr lang="en-US" sz="1100" b="1" dirty="0"/>
              <a:t>Relative Wind</a:t>
            </a:r>
          </a:p>
        </p:txBody>
      </p:sp>
      <p:grpSp>
        <p:nvGrpSpPr>
          <p:cNvPr id="3" name="Group 2"/>
          <p:cNvGrpSpPr/>
          <p:nvPr/>
        </p:nvGrpSpPr>
        <p:grpSpPr>
          <a:xfrm rot="19060628">
            <a:off x="166136" y="5379276"/>
            <a:ext cx="1195979" cy="715726"/>
            <a:chOff x="1469747" y="4425229"/>
            <a:chExt cx="1195979" cy="715726"/>
          </a:xfrm>
        </p:grpSpPr>
        <p:sp>
          <p:nvSpPr>
            <p:cNvPr id="21" name="Right Arrow 20"/>
            <p:cNvSpPr/>
            <p:nvPr/>
          </p:nvSpPr>
          <p:spPr>
            <a:xfrm>
              <a:off x="1469747" y="4425229"/>
              <a:ext cx="1195979" cy="715726"/>
            </a:xfrm>
            <a:prstGeom prst="rightArrow">
              <a:avLst/>
            </a:prstGeom>
            <a:solidFill>
              <a:schemeClr val="bg2">
                <a:lumMod val="40000"/>
                <a:lumOff val="60000"/>
              </a:schemeClr>
            </a:solidFill>
            <a:ln w="381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TextBox 21"/>
            <p:cNvSpPr txBox="1"/>
            <p:nvPr/>
          </p:nvSpPr>
          <p:spPr>
            <a:xfrm>
              <a:off x="1524548" y="4644174"/>
              <a:ext cx="1108334" cy="261610"/>
            </a:xfrm>
            <a:prstGeom prst="rect">
              <a:avLst/>
            </a:prstGeom>
            <a:noFill/>
          </p:spPr>
          <p:txBody>
            <a:bodyPr wrap="none" rtlCol="0">
              <a:spAutoFit/>
            </a:bodyPr>
            <a:lstStyle/>
            <a:p>
              <a:r>
                <a:rPr lang="en-US" sz="1100" b="1" dirty="0"/>
                <a:t>Relative Wind</a:t>
              </a:r>
            </a:p>
          </p:txBody>
        </p:sp>
      </p:grpSp>
      <p:sp>
        <p:nvSpPr>
          <p:cNvPr id="4" name="Freeform 3"/>
          <p:cNvSpPr/>
          <p:nvPr/>
        </p:nvSpPr>
        <p:spPr>
          <a:xfrm>
            <a:off x="1141073" y="3689716"/>
            <a:ext cx="271170" cy="1390487"/>
          </a:xfrm>
          <a:custGeom>
            <a:avLst/>
            <a:gdLst>
              <a:gd name="connsiteX0" fmla="*/ 8427 w 271170"/>
              <a:gd name="connsiteY0" fmla="*/ 0 h 1390487"/>
              <a:gd name="connsiteX1" fmla="*/ 8427 w 271170"/>
              <a:gd name="connsiteY1" fmla="*/ 459846 h 1390487"/>
              <a:gd name="connsiteX2" fmla="*/ 96008 w 271170"/>
              <a:gd name="connsiteY2" fmla="*/ 985384 h 1390487"/>
              <a:gd name="connsiteX3" fmla="*/ 271170 w 271170"/>
              <a:gd name="connsiteY3" fmla="*/ 1390487 h 1390487"/>
            </a:gdLst>
            <a:ahLst/>
            <a:cxnLst>
              <a:cxn ang="0">
                <a:pos x="connsiteX0" y="connsiteY0"/>
              </a:cxn>
              <a:cxn ang="0">
                <a:pos x="connsiteX1" y="connsiteY1"/>
              </a:cxn>
              <a:cxn ang="0">
                <a:pos x="connsiteX2" y="connsiteY2"/>
              </a:cxn>
              <a:cxn ang="0">
                <a:pos x="connsiteX3" y="connsiteY3"/>
              </a:cxn>
            </a:cxnLst>
            <a:rect l="l" t="t" r="r" b="b"/>
            <a:pathLst>
              <a:path w="271170" h="1390487">
                <a:moveTo>
                  <a:pt x="8427" y="0"/>
                </a:moveTo>
                <a:cubicBezTo>
                  <a:pt x="1128" y="147807"/>
                  <a:pt x="-6170" y="295615"/>
                  <a:pt x="8427" y="459846"/>
                </a:cubicBezTo>
                <a:cubicBezTo>
                  <a:pt x="23024" y="624077"/>
                  <a:pt x="52218" y="830277"/>
                  <a:pt x="96008" y="985384"/>
                </a:cubicBezTo>
                <a:cubicBezTo>
                  <a:pt x="139798" y="1140491"/>
                  <a:pt x="271170" y="1390487"/>
                  <a:pt x="271170" y="1390487"/>
                </a:cubicBezTo>
              </a:path>
            </a:pathLst>
          </a:cu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5" name="Straight Connector 24"/>
          <p:cNvCxnSpPr/>
          <p:nvPr/>
        </p:nvCxnSpPr>
        <p:spPr>
          <a:xfrm flipH="1">
            <a:off x="1285245" y="4957346"/>
            <a:ext cx="310056" cy="254241"/>
          </a:xfrm>
          <a:prstGeom prst="line">
            <a:avLst/>
          </a:prstGeom>
          <a:ln w="76200" cmpd="sng">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423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9"/>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7" grpId="0" animBg="1"/>
      <p:bldP spid="17" grpId="1" animBg="1"/>
      <p:bldP spid="19" grpId="0"/>
      <p:bldP spid="19" grpId="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p:cNvSpPr/>
          <p:nvPr/>
        </p:nvSpPr>
        <p:spPr>
          <a:xfrm>
            <a:off x="1927805" y="3449064"/>
            <a:ext cx="257283" cy="221680"/>
          </a:xfrm>
          <a:prstGeom prst="ellipse">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6" name="Group 65"/>
          <p:cNvGrpSpPr/>
          <p:nvPr/>
        </p:nvGrpSpPr>
        <p:grpSpPr>
          <a:xfrm>
            <a:off x="1927888" y="2903179"/>
            <a:ext cx="5291363" cy="924153"/>
            <a:chOff x="1735103" y="2328651"/>
            <a:chExt cx="5291363" cy="924153"/>
          </a:xfrm>
        </p:grpSpPr>
        <p:sp>
          <p:nvSpPr>
            <p:cNvPr id="19" name="Freeform 18"/>
            <p:cNvSpPr/>
            <p:nvPr/>
          </p:nvSpPr>
          <p:spPr>
            <a:xfrm>
              <a:off x="1756916" y="2344500"/>
              <a:ext cx="5037378" cy="889781"/>
            </a:xfrm>
            <a:custGeom>
              <a:avLst/>
              <a:gdLst>
                <a:gd name="connsiteX0" fmla="*/ 5031984 w 5037378"/>
                <a:gd name="connsiteY0" fmla="*/ 679644 h 889781"/>
                <a:gd name="connsiteX1" fmla="*/ 3094909 w 5037378"/>
                <a:gd name="connsiteY1" fmla="*/ 204552 h 889781"/>
                <a:gd name="connsiteX2" fmla="*/ 2044137 w 5037378"/>
                <a:gd name="connsiteY2" fmla="*/ 30960 h 889781"/>
                <a:gd name="connsiteX3" fmla="*/ 1084737 w 5037378"/>
                <a:gd name="connsiteY3" fmla="*/ 12688 h 889781"/>
                <a:gd name="connsiteX4" fmla="*/ 381176 w 5037378"/>
                <a:gd name="connsiteY4" fmla="*/ 168006 h 889781"/>
                <a:gd name="connsiteX5" fmla="*/ 33965 w 5037378"/>
                <a:gd name="connsiteY5" fmla="*/ 414689 h 889781"/>
                <a:gd name="connsiteX6" fmla="*/ 43102 w 5037378"/>
                <a:gd name="connsiteY6" fmla="*/ 643098 h 889781"/>
                <a:gd name="connsiteX7" fmla="*/ 298942 w 5037378"/>
                <a:gd name="connsiteY7" fmla="*/ 825826 h 889781"/>
                <a:gd name="connsiteX8" fmla="*/ 901994 w 5037378"/>
                <a:gd name="connsiteY8" fmla="*/ 889781 h 889781"/>
                <a:gd name="connsiteX9" fmla="*/ 2446172 w 5037378"/>
                <a:gd name="connsiteY9" fmla="*/ 871508 h 889781"/>
                <a:gd name="connsiteX10" fmla="*/ 5031984 w 5037378"/>
                <a:gd name="connsiteY10" fmla="*/ 679644 h 88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7378" h="889781">
                  <a:moveTo>
                    <a:pt x="5031984" y="679644"/>
                  </a:moveTo>
                  <a:cubicBezTo>
                    <a:pt x="5140107" y="568485"/>
                    <a:pt x="3592883" y="312666"/>
                    <a:pt x="3094909" y="204552"/>
                  </a:cubicBezTo>
                  <a:cubicBezTo>
                    <a:pt x="2596935" y="96438"/>
                    <a:pt x="2379166" y="62937"/>
                    <a:pt x="2044137" y="30960"/>
                  </a:cubicBezTo>
                  <a:cubicBezTo>
                    <a:pt x="1709108" y="-1017"/>
                    <a:pt x="1361897" y="-10153"/>
                    <a:pt x="1084737" y="12688"/>
                  </a:cubicBezTo>
                  <a:cubicBezTo>
                    <a:pt x="807577" y="35529"/>
                    <a:pt x="556305" y="101006"/>
                    <a:pt x="381176" y="168006"/>
                  </a:cubicBezTo>
                  <a:cubicBezTo>
                    <a:pt x="206047" y="235006"/>
                    <a:pt x="90311" y="335507"/>
                    <a:pt x="33965" y="414689"/>
                  </a:cubicBezTo>
                  <a:cubicBezTo>
                    <a:pt x="-22381" y="493871"/>
                    <a:pt x="-1061" y="574575"/>
                    <a:pt x="43102" y="643098"/>
                  </a:cubicBezTo>
                  <a:cubicBezTo>
                    <a:pt x="87265" y="711621"/>
                    <a:pt x="155793" y="784712"/>
                    <a:pt x="298942" y="825826"/>
                  </a:cubicBezTo>
                  <a:cubicBezTo>
                    <a:pt x="442091" y="866940"/>
                    <a:pt x="901994" y="889781"/>
                    <a:pt x="901994" y="889781"/>
                  </a:cubicBezTo>
                  <a:lnTo>
                    <a:pt x="2446172" y="871508"/>
                  </a:lnTo>
                  <a:cubicBezTo>
                    <a:pt x="3137549" y="841053"/>
                    <a:pt x="4923861" y="790803"/>
                    <a:pt x="5031984" y="679644"/>
                  </a:cubicBezTo>
                  <a:close/>
                </a:path>
              </a:pathLst>
            </a:cu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reeform 23"/>
            <p:cNvSpPr/>
            <p:nvPr/>
          </p:nvSpPr>
          <p:spPr>
            <a:xfrm>
              <a:off x="1735103" y="2328651"/>
              <a:ext cx="5291363" cy="924153"/>
            </a:xfrm>
            <a:custGeom>
              <a:avLst/>
              <a:gdLst>
                <a:gd name="connsiteX0" fmla="*/ 5291363 w 5291363"/>
                <a:gd name="connsiteY0" fmla="*/ 704629 h 924153"/>
                <a:gd name="connsiteX1" fmla="*/ 3436522 w 5291363"/>
                <a:gd name="connsiteY1" fmla="*/ 293492 h 924153"/>
                <a:gd name="connsiteX2" fmla="*/ 2385750 w 5291363"/>
                <a:gd name="connsiteY2" fmla="*/ 74219 h 924153"/>
                <a:gd name="connsiteX3" fmla="*/ 1097413 w 5291363"/>
                <a:gd name="connsiteY3" fmla="*/ 10264 h 924153"/>
                <a:gd name="connsiteX4" fmla="*/ 211109 w 5291363"/>
                <a:gd name="connsiteY4" fmla="*/ 266083 h 924153"/>
                <a:gd name="connsiteX5" fmla="*/ 955 w 5291363"/>
                <a:gd name="connsiteY5" fmla="*/ 604129 h 924153"/>
                <a:gd name="connsiteX6" fmla="*/ 256795 w 5291363"/>
                <a:gd name="connsiteY6" fmla="*/ 841675 h 924153"/>
                <a:gd name="connsiteX7" fmla="*/ 1261881 w 5291363"/>
                <a:gd name="connsiteY7" fmla="*/ 923903 h 924153"/>
                <a:gd name="connsiteX8" fmla="*/ 3071036 w 5291363"/>
                <a:gd name="connsiteY8" fmla="*/ 869084 h 92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1363" h="924153">
                  <a:moveTo>
                    <a:pt x="5291363" y="704629"/>
                  </a:moveTo>
                  <a:lnTo>
                    <a:pt x="3436522" y="293492"/>
                  </a:lnTo>
                  <a:cubicBezTo>
                    <a:pt x="2952253" y="188424"/>
                    <a:pt x="2775601" y="121424"/>
                    <a:pt x="2385750" y="74219"/>
                  </a:cubicBezTo>
                  <a:cubicBezTo>
                    <a:pt x="1995899" y="27014"/>
                    <a:pt x="1459853" y="-21713"/>
                    <a:pt x="1097413" y="10264"/>
                  </a:cubicBezTo>
                  <a:cubicBezTo>
                    <a:pt x="734973" y="42241"/>
                    <a:pt x="393852" y="167106"/>
                    <a:pt x="211109" y="266083"/>
                  </a:cubicBezTo>
                  <a:cubicBezTo>
                    <a:pt x="28366" y="365060"/>
                    <a:pt x="-6659" y="508197"/>
                    <a:pt x="955" y="604129"/>
                  </a:cubicBezTo>
                  <a:cubicBezTo>
                    <a:pt x="8569" y="700061"/>
                    <a:pt x="46641" y="788379"/>
                    <a:pt x="256795" y="841675"/>
                  </a:cubicBezTo>
                  <a:cubicBezTo>
                    <a:pt x="466949" y="894971"/>
                    <a:pt x="792841" y="919335"/>
                    <a:pt x="1261881" y="923903"/>
                  </a:cubicBezTo>
                  <a:cubicBezTo>
                    <a:pt x="1730921" y="928471"/>
                    <a:pt x="3071036" y="869084"/>
                    <a:pt x="3071036" y="869084"/>
                  </a:cubicBezTo>
                </a:path>
              </a:pathLst>
            </a:cu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cxnSp>
        <p:nvCxnSpPr>
          <p:cNvPr id="26" name="Straight Connector 25"/>
          <p:cNvCxnSpPr>
            <a:stCxn id="24" idx="8"/>
            <a:endCxn id="24" idx="0"/>
          </p:cNvCxnSpPr>
          <p:nvPr/>
        </p:nvCxnSpPr>
        <p:spPr>
          <a:xfrm flipV="1">
            <a:off x="4998924" y="3607808"/>
            <a:ext cx="2220327" cy="164455"/>
          </a:xfrm>
          <a:prstGeom prst="line">
            <a:avLst/>
          </a:prstGeom>
          <a:ln w="7620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52371"/>
            <a:ext cx="7467600" cy="1143000"/>
          </a:xfrm>
        </p:spPr>
        <p:txBody>
          <a:bodyPr>
            <a:normAutofit/>
          </a:bodyPr>
          <a:lstStyle/>
          <a:p>
            <a:r>
              <a:rPr lang="en-US" sz="3600" b="1" i="1" dirty="0">
                <a:latin typeface="+mn-lt"/>
              </a:rPr>
              <a:t>Angle of attack</a:t>
            </a:r>
          </a:p>
        </p:txBody>
      </p:sp>
      <p:pic>
        <p:nvPicPr>
          <p:cNvPr id="33" name="Picture 32"/>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66597">
            <a:off x="-625287" y="-6745939"/>
            <a:ext cx="10573855" cy="4913482"/>
          </a:xfrm>
          <a:prstGeom prst="rect">
            <a:avLst/>
          </a:prstGeom>
          <a:noFill/>
          <a:ln>
            <a:noFill/>
          </a:ln>
        </p:spPr>
      </p:pic>
      <p:cxnSp>
        <p:nvCxnSpPr>
          <p:cNvPr id="4" name="Straight Connector 3"/>
          <p:cNvCxnSpPr/>
          <p:nvPr/>
        </p:nvCxnSpPr>
        <p:spPr>
          <a:xfrm>
            <a:off x="-218096" y="102624"/>
            <a:ext cx="25658" cy="6761238"/>
          </a:xfrm>
          <a:prstGeom prst="line">
            <a:avLst/>
          </a:prstGeom>
          <a:ln w="76200" cmpd="sng">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9338095" y="596536"/>
            <a:ext cx="25658" cy="6761238"/>
          </a:xfrm>
          <a:prstGeom prst="line">
            <a:avLst/>
          </a:prstGeom>
          <a:ln w="76200" cmpd="sng">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a:off x="-256583" y="2716614"/>
            <a:ext cx="9570570" cy="648642"/>
          </a:xfrm>
          <a:custGeom>
            <a:avLst/>
            <a:gdLst>
              <a:gd name="connsiteX0" fmla="*/ 0 w 9570570"/>
              <a:gd name="connsiteY0" fmla="*/ 558849 h 648642"/>
              <a:gd name="connsiteX1" fmla="*/ 1590819 w 9570570"/>
              <a:gd name="connsiteY1" fmla="*/ 571676 h 648642"/>
              <a:gd name="connsiteX2" fmla="*/ 2283594 w 9570570"/>
              <a:gd name="connsiteY2" fmla="*/ 276640 h 648642"/>
              <a:gd name="connsiteX3" fmla="*/ 2989199 w 9570570"/>
              <a:gd name="connsiteY3" fmla="*/ 32914 h 648642"/>
              <a:gd name="connsiteX4" fmla="*/ 4361922 w 9570570"/>
              <a:gd name="connsiteY4" fmla="*/ 32914 h 648642"/>
              <a:gd name="connsiteX5" fmla="*/ 5747474 w 9570570"/>
              <a:gd name="connsiteY5" fmla="*/ 315123 h 648642"/>
              <a:gd name="connsiteX6" fmla="*/ 7197171 w 9570570"/>
              <a:gd name="connsiteY6" fmla="*/ 546021 h 648642"/>
              <a:gd name="connsiteX7" fmla="*/ 8441602 w 9570570"/>
              <a:gd name="connsiteY7" fmla="*/ 648642 h 648642"/>
              <a:gd name="connsiteX8" fmla="*/ 9570570 w 9570570"/>
              <a:gd name="connsiteY8" fmla="*/ 546021 h 64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70570" h="648642">
                <a:moveTo>
                  <a:pt x="0" y="558849"/>
                </a:moveTo>
                <a:cubicBezTo>
                  <a:pt x="605110" y="588780"/>
                  <a:pt x="1210220" y="618711"/>
                  <a:pt x="1590819" y="571676"/>
                </a:cubicBezTo>
                <a:cubicBezTo>
                  <a:pt x="1971418" y="524641"/>
                  <a:pt x="2050531" y="366434"/>
                  <a:pt x="2283594" y="276640"/>
                </a:cubicBezTo>
                <a:cubicBezTo>
                  <a:pt x="2516657" y="186846"/>
                  <a:pt x="2642811" y="73535"/>
                  <a:pt x="2989199" y="32914"/>
                </a:cubicBezTo>
                <a:cubicBezTo>
                  <a:pt x="3335587" y="-7707"/>
                  <a:pt x="3902210" y="-14121"/>
                  <a:pt x="4361922" y="32914"/>
                </a:cubicBezTo>
                <a:cubicBezTo>
                  <a:pt x="4821634" y="79949"/>
                  <a:pt x="5274933" y="229605"/>
                  <a:pt x="5747474" y="315123"/>
                </a:cubicBezTo>
                <a:cubicBezTo>
                  <a:pt x="6220015" y="400641"/>
                  <a:pt x="6748150" y="490435"/>
                  <a:pt x="7197171" y="546021"/>
                </a:cubicBezTo>
                <a:cubicBezTo>
                  <a:pt x="7646192" y="601607"/>
                  <a:pt x="8046036" y="648642"/>
                  <a:pt x="8441602" y="648642"/>
                </a:cubicBezTo>
                <a:cubicBezTo>
                  <a:pt x="8837168" y="648642"/>
                  <a:pt x="9570570" y="546021"/>
                  <a:pt x="9570570" y="546021"/>
                </a:cubicBezTo>
              </a:path>
            </a:pathLst>
          </a:custGeom>
          <a:ln w="76200" cmpd="sng">
            <a:solidFill>
              <a:schemeClr val="tx1">
                <a:lumMod val="85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218096" y="3762915"/>
            <a:ext cx="9583399" cy="231426"/>
          </a:xfrm>
          <a:custGeom>
            <a:avLst/>
            <a:gdLst>
              <a:gd name="connsiteX0" fmla="*/ 0 w 9583399"/>
              <a:gd name="connsiteY0" fmla="*/ 64139 h 231426"/>
              <a:gd name="connsiteX1" fmla="*/ 1706281 w 9583399"/>
              <a:gd name="connsiteY1" fmla="*/ 89794 h 231426"/>
              <a:gd name="connsiteX2" fmla="*/ 2963541 w 9583399"/>
              <a:gd name="connsiteY2" fmla="*/ 230899 h 231426"/>
              <a:gd name="connsiteX3" fmla="*/ 5785961 w 9583399"/>
              <a:gd name="connsiteY3" fmla="*/ 141105 h 231426"/>
              <a:gd name="connsiteX4" fmla="*/ 9583399 w 9583399"/>
              <a:gd name="connsiteY4" fmla="*/ 0 h 231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3399" h="231426">
                <a:moveTo>
                  <a:pt x="0" y="64139"/>
                </a:moveTo>
                <a:cubicBezTo>
                  <a:pt x="606179" y="63070"/>
                  <a:pt x="1212358" y="62001"/>
                  <a:pt x="1706281" y="89794"/>
                </a:cubicBezTo>
                <a:cubicBezTo>
                  <a:pt x="2200204" y="117587"/>
                  <a:pt x="2283594" y="222347"/>
                  <a:pt x="2963541" y="230899"/>
                </a:cubicBezTo>
                <a:cubicBezTo>
                  <a:pt x="3643488" y="239451"/>
                  <a:pt x="5785961" y="141105"/>
                  <a:pt x="5785961" y="141105"/>
                </a:cubicBezTo>
                <a:lnTo>
                  <a:pt x="9583399" y="0"/>
                </a:lnTo>
              </a:path>
            </a:pathLst>
          </a:custGeom>
          <a:ln w="76200" cmpd="sng">
            <a:solidFill>
              <a:schemeClr val="tx1">
                <a:lumMod val="85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17579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val 54"/>
          <p:cNvSpPr/>
          <p:nvPr/>
        </p:nvSpPr>
        <p:spPr>
          <a:xfrm>
            <a:off x="2093124" y="2546918"/>
            <a:ext cx="257283" cy="305747"/>
          </a:xfrm>
          <a:prstGeom prst="ellipse">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 name="Group 30"/>
          <p:cNvGrpSpPr/>
          <p:nvPr/>
        </p:nvGrpSpPr>
        <p:grpSpPr>
          <a:xfrm rot="699858">
            <a:off x="2042410" y="2584675"/>
            <a:ext cx="5291363" cy="924153"/>
            <a:chOff x="1735103" y="2328651"/>
            <a:chExt cx="5291363" cy="924153"/>
          </a:xfrm>
        </p:grpSpPr>
        <p:sp>
          <p:nvSpPr>
            <p:cNvPr id="35" name="Freeform 34"/>
            <p:cNvSpPr/>
            <p:nvPr/>
          </p:nvSpPr>
          <p:spPr>
            <a:xfrm>
              <a:off x="1756916" y="2344500"/>
              <a:ext cx="5037378" cy="889781"/>
            </a:xfrm>
            <a:custGeom>
              <a:avLst/>
              <a:gdLst>
                <a:gd name="connsiteX0" fmla="*/ 5031984 w 5037378"/>
                <a:gd name="connsiteY0" fmla="*/ 679644 h 889781"/>
                <a:gd name="connsiteX1" fmla="*/ 3094909 w 5037378"/>
                <a:gd name="connsiteY1" fmla="*/ 204552 h 889781"/>
                <a:gd name="connsiteX2" fmla="*/ 2044137 w 5037378"/>
                <a:gd name="connsiteY2" fmla="*/ 30960 h 889781"/>
                <a:gd name="connsiteX3" fmla="*/ 1084737 w 5037378"/>
                <a:gd name="connsiteY3" fmla="*/ 12688 h 889781"/>
                <a:gd name="connsiteX4" fmla="*/ 381176 w 5037378"/>
                <a:gd name="connsiteY4" fmla="*/ 168006 h 889781"/>
                <a:gd name="connsiteX5" fmla="*/ 33965 w 5037378"/>
                <a:gd name="connsiteY5" fmla="*/ 414689 h 889781"/>
                <a:gd name="connsiteX6" fmla="*/ 43102 w 5037378"/>
                <a:gd name="connsiteY6" fmla="*/ 643098 h 889781"/>
                <a:gd name="connsiteX7" fmla="*/ 298942 w 5037378"/>
                <a:gd name="connsiteY7" fmla="*/ 825826 h 889781"/>
                <a:gd name="connsiteX8" fmla="*/ 901994 w 5037378"/>
                <a:gd name="connsiteY8" fmla="*/ 889781 h 889781"/>
                <a:gd name="connsiteX9" fmla="*/ 2446172 w 5037378"/>
                <a:gd name="connsiteY9" fmla="*/ 871508 h 889781"/>
                <a:gd name="connsiteX10" fmla="*/ 5031984 w 5037378"/>
                <a:gd name="connsiteY10" fmla="*/ 679644 h 88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7378" h="889781">
                  <a:moveTo>
                    <a:pt x="5031984" y="679644"/>
                  </a:moveTo>
                  <a:cubicBezTo>
                    <a:pt x="5140107" y="568485"/>
                    <a:pt x="3592883" y="312666"/>
                    <a:pt x="3094909" y="204552"/>
                  </a:cubicBezTo>
                  <a:cubicBezTo>
                    <a:pt x="2596935" y="96438"/>
                    <a:pt x="2379166" y="62937"/>
                    <a:pt x="2044137" y="30960"/>
                  </a:cubicBezTo>
                  <a:cubicBezTo>
                    <a:pt x="1709108" y="-1017"/>
                    <a:pt x="1361897" y="-10153"/>
                    <a:pt x="1084737" y="12688"/>
                  </a:cubicBezTo>
                  <a:cubicBezTo>
                    <a:pt x="807577" y="35529"/>
                    <a:pt x="556305" y="101006"/>
                    <a:pt x="381176" y="168006"/>
                  </a:cubicBezTo>
                  <a:cubicBezTo>
                    <a:pt x="206047" y="235006"/>
                    <a:pt x="90311" y="335507"/>
                    <a:pt x="33965" y="414689"/>
                  </a:cubicBezTo>
                  <a:cubicBezTo>
                    <a:pt x="-22381" y="493871"/>
                    <a:pt x="-1061" y="574575"/>
                    <a:pt x="43102" y="643098"/>
                  </a:cubicBezTo>
                  <a:cubicBezTo>
                    <a:pt x="87265" y="711621"/>
                    <a:pt x="155793" y="784712"/>
                    <a:pt x="298942" y="825826"/>
                  </a:cubicBezTo>
                  <a:cubicBezTo>
                    <a:pt x="442091" y="866940"/>
                    <a:pt x="901994" y="889781"/>
                    <a:pt x="901994" y="889781"/>
                  </a:cubicBezTo>
                  <a:lnTo>
                    <a:pt x="2446172" y="871508"/>
                  </a:lnTo>
                  <a:cubicBezTo>
                    <a:pt x="3137549" y="841053"/>
                    <a:pt x="4923861" y="790803"/>
                    <a:pt x="5031984" y="679644"/>
                  </a:cubicBezTo>
                  <a:close/>
                </a:path>
              </a:pathLst>
            </a:cu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Freeform 36"/>
            <p:cNvSpPr/>
            <p:nvPr/>
          </p:nvSpPr>
          <p:spPr>
            <a:xfrm>
              <a:off x="1735103" y="2328651"/>
              <a:ext cx="5291363" cy="924153"/>
            </a:xfrm>
            <a:custGeom>
              <a:avLst/>
              <a:gdLst>
                <a:gd name="connsiteX0" fmla="*/ 5291363 w 5291363"/>
                <a:gd name="connsiteY0" fmla="*/ 704629 h 924153"/>
                <a:gd name="connsiteX1" fmla="*/ 3436522 w 5291363"/>
                <a:gd name="connsiteY1" fmla="*/ 293492 h 924153"/>
                <a:gd name="connsiteX2" fmla="*/ 2385750 w 5291363"/>
                <a:gd name="connsiteY2" fmla="*/ 74219 h 924153"/>
                <a:gd name="connsiteX3" fmla="*/ 1097413 w 5291363"/>
                <a:gd name="connsiteY3" fmla="*/ 10264 h 924153"/>
                <a:gd name="connsiteX4" fmla="*/ 211109 w 5291363"/>
                <a:gd name="connsiteY4" fmla="*/ 266083 h 924153"/>
                <a:gd name="connsiteX5" fmla="*/ 955 w 5291363"/>
                <a:gd name="connsiteY5" fmla="*/ 604129 h 924153"/>
                <a:gd name="connsiteX6" fmla="*/ 256795 w 5291363"/>
                <a:gd name="connsiteY6" fmla="*/ 841675 h 924153"/>
                <a:gd name="connsiteX7" fmla="*/ 1261881 w 5291363"/>
                <a:gd name="connsiteY7" fmla="*/ 923903 h 924153"/>
                <a:gd name="connsiteX8" fmla="*/ 3071036 w 5291363"/>
                <a:gd name="connsiteY8" fmla="*/ 869084 h 92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1363" h="924153">
                  <a:moveTo>
                    <a:pt x="5291363" y="704629"/>
                  </a:moveTo>
                  <a:lnTo>
                    <a:pt x="3436522" y="293492"/>
                  </a:lnTo>
                  <a:cubicBezTo>
                    <a:pt x="2952253" y="188424"/>
                    <a:pt x="2775601" y="121424"/>
                    <a:pt x="2385750" y="74219"/>
                  </a:cubicBezTo>
                  <a:cubicBezTo>
                    <a:pt x="1995899" y="27014"/>
                    <a:pt x="1459853" y="-21713"/>
                    <a:pt x="1097413" y="10264"/>
                  </a:cubicBezTo>
                  <a:cubicBezTo>
                    <a:pt x="734973" y="42241"/>
                    <a:pt x="393852" y="167106"/>
                    <a:pt x="211109" y="266083"/>
                  </a:cubicBezTo>
                  <a:cubicBezTo>
                    <a:pt x="28366" y="365060"/>
                    <a:pt x="-6659" y="508197"/>
                    <a:pt x="955" y="604129"/>
                  </a:cubicBezTo>
                  <a:cubicBezTo>
                    <a:pt x="8569" y="700061"/>
                    <a:pt x="46641" y="788379"/>
                    <a:pt x="256795" y="841675"/>
                  </a:cubicBezTo>
                  <a:cubicBezTo>
                    <a:pt x="466949" y="894971"/>
                    <a:pt x="792841" y="919335"/>
                    <a:pt x="1261881" y="923903"/>
                  </a:cubicBezTo>
                  <a:cubicBezTo>
                    <a:pt x="1730921" y="928471"/>
                    <a:pt x="3071036" y="869084"/>
                    <a:pt x="3071036" y="869084"/>
                  </a:cubicBezTo>
                </a:path>
              </a:pathLst>
            </a:cu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cxnSp>
        <p:nvCxnSpPr>
          <p:cNvPr id="43" name="Straight Connector 42"/>
          <p:cNvCxnSpPr>
            <a:stCxn id="37" idx="8"/>
            <a:endCxn id="37" idx="0"/>
          </p:cNvCxnSpPr>
          <p:nvPr/>
        </p:nvCxnSpPr>
        <p:spPr>
          <a:xfrm>
            <a:off x="5022374" y="3531351"/>
            <a:ext cx="2207724" cy="287840"/>
          </a:xfrm>
          <a:prstGeom prst="line">
            <a:avLst/>
          </a:prstGeom>
          <a:ln w="7620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52371"/>
            <a:ext cx="7467600" cy="1143000"/>
          </a:xfrm>
        </p:spPr>
        <p:txBody>
          <a:bodyPr>
            <a:normAutofit/>
          </a:bodyPr>
          <a:lstStyle/>
          <a:p>
            <a:r>
              <a:rPr lang="en-US" sz="3600" b="1" i="1" dirty="0">
                <a:latin typeface="+mn-lt"/>
              </a:rPr>
              <a:t>Angle of attack</a:t>
            </a:r>
          </a:p>
        </p:txBody>
      </p:sp>
      <p:pic>
        <p:nvPicPr>
          <p:cNvPr id="33" name="Picture 32"/>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66597">
            <a:off x="-625287" y="-6745939"/>
            <a:ext cx="10573855" cy="4913482"/>
          </a:xfrm>
          <a:prstGeom prst="rect">
            <a:avLst/>
          </a:prstGeom>
          <a:noFill/>
          <a:ln>
            <a:noFill/>
          </a:ln>
        </p:spPr>
      </p:pic>
      <p:sp>
        <p:nvSpPr>
          <p:cNvPr id="3" name="Freeform 2"/>
          <p:cNvSpPr/>
          <p:nvPr/>
        </p:nvSpPr>
        <p:spPr>
          <a:xfrm>
            <a:off x="-192438" y="2045237"/>
            <a:ext cx="9467937" cy="2175070"/>
          </a:xfrm>
          <a:custGeom>
            <a:avLst/>
            <a:gdLst>
              <a:gd name="connsiteX0" fmla="*/ 0 w 9467937"/>
              <a:gd name="connsiteY0" fmla="*/ 1366926 h 2175070"/>
              <a:gd name="connsiteX1" fmla="*/ 1334235 w 9467937"/>
              <a:gd name="connsiteY1" fmla="*/ 1354098 h 2175070"/>
              <a:gd name="connsiteX2" fmla="*/ 1975694 w 9467937"/>
              <a:gd name="connsiteY2" fmla="*/ 905129 h 2175070"/>
              <a:gd name="connsiteX3" fmla="*/ 2206620 w 9467937"/>
              <a:gd name="connsiteY3" fmla="*/ 340711 h 2175070"/>
              <a:gd name="connsiteX4" fmla="*/ 2629983 w 9467937"/>
              <a:gd name="connsiteY4" fmla="*/ 84158 h 2175070"/>
              <a:gd name="connsiteX5" fmla="*/ 3361246 w 9467937"/>
              <a:gd name="connsiteY5" fmla="*/ 7192 h 2175070"/>
              <a:gd name="connsiteX6" fmla="*/ 4336264 w 9467937"/>
              <a:gd name="connsiteY6" fmla="*/ 238090 h 2175070"/>
              <a:gd name="connsiteX7" fmla="*/ 5490890 w 9467937"/>
              <a:gd name="connsiteY7" fmla="*/ 648576 h 2175070"/>
              <a:gd name="connsiteX8" fmla="*/ 6645517 w 9467937"/>
              <a:gd name="connsiteY8" fmla="*/ 1148855 h 2175070"/>
              <a:gd name="connsiteX9" fmla="*/ 7774485 w 9467937"/>
              <a:gd name="connsiteY9" fmla="*/ 1700446 h 2175070"/>
              <a:gd name="connsiteX10" fmla="*/ 9467937 w 9467937"/>
              <a:gd name="connsiteY10" fmla="*/ 2175070 h 217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67937" h="2175070">
                <a:moveTo>
                  <a:pt x="0" y="1366926"/>
                </a:moveTo>
                <a:cubicBezTo>
                  <a:pt x="502476" y="1398995"/>
                  <a:pt x="1004953" y="1431064"/>
                  <a:pt x="1334235" y="1354098"/>
                </a:cubicBezTo>
                <a:cubicBezTo>
                  <a:pt x="1663517" y="1277132"/>
                  <a:pt x="1830297" y="1074027"/>
                  <a:pt x="1975694" y="905129"/>
                </a:cubicBezTo>
                <a:cubicBezTo>
                  <a:pt x="2121091" y="736231"/>
                  <a:pt x="2097572" y="477539"/>
                  <a:pt x="2206620" y="340711"/>
                </a:cubicBezTo>
                <a:cubicBezTo>
                  <a:pt x="2315668" y="203883"/>
                  <a:pt x="2437545" y="139744"/>
                  <a:pt x="2629983" y="84158"/>
                </a:cubicBezTo>
                <a:cubicBezTo>
                  <a:pt x="2822421" y="28572"/>
                  <a:pt x="3076866" y="-18463"/>
                  <a:pt x="3361246" y="7192"/>
                </a:cubicBezTo>
                <a:cubicBezTo>
                  <a:pt x="3645626" y="32847"/>
                  <a:pt x="3981323" y="131193"/>
                  <a:pt x="4336264" y="238090"/>
                </a:cubicBezTo>
                <a:cubicBezTo>
                  <a:pt x="4691205" y="344987"/>
                  <a:pt x="5106015" y="496782"/>
                  <a:pt x="5490890" y="648576"/>
                </a:cubicBezTo>
                <a:cubicBezTo>
                  <a:pt x="5875765" y="800370"/>
                  <a:pt x="6264918" y="973543"/>
                  <a:pt x="6645517" y="1148855"/>
                </a:cubicBezTo>
                <a:cubicBezTo>
                  <a:pt x="7026116" y="1324167"/>
                  <a:pt x="7304082" y="1529410"/>
                  <a:pt x="7774485" y="1700446"/>
                </a:cubicBezTo>
                <a:cubicBezTo>
                  <a:pt x="8244888" y="1871482"/>
                  <a:pt x="9467937" y="2175070"/>
                  <a:pt x="9467937" y="2175070"/>
                </a:cubicBezTo>
              </a:path>
            </a:pathLst>
          </a:custGeom>
          <a:ln w="76200" cmpd="sng">
            <a:solidFill>
              <a:schemeClr val="tx1">
                <a:lumMod val="85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Freeform 3"/>
          <p:cNvSpPr/>
          <p:nvPr/>
        </p:nvSpPr>
        <p:spPr>
          <a:xfrm>
            <a:off x="-243754" y="3695585"/>
            <a:ext cx="9532083" cy="973693"/>
          </a:xfrm>
          <a:custGeom>
            <a:avLst/>
            <a:gdLst>
              <a:gd name="connsiteX0" fmla="*/ 0 w 9532083"/>
              <a:gd name="connsiteY0" fmla="*/ 101411 h 973693"/>
              <a:gd name="connsiteX1" fmla="*/ 4079680 w 9532083"/>
              <a:gd name="connsiteY1" fmla="*/ 11617 h 973693"/>
              <a:gd name="connsiteX2" fmla="*/ 7107367 w 9532083"/>
              <a:gd name="connsiteY2" fmla="*/ 332309 h 973693"/>
              <a:gd name="connsiteX3" fmla="*/ 9532083 w 9532083"/>
              <a:gd name="connsiteY3" fmla="*/ 973693 h 973693"/>
            </a:gdLst>
            <a:ahLst/>
            <a:cxnLst>
              <a:cxn ang="0">
                <a:pos x="connsiteX0" y="connsiteY0"/>
              </a:cxn>
              <a:cxn ang="0">
                <a:pos x="connsiteX1" y="connsiteY1"/>
              </a:cxn>
              <a:cxn ang="0">
                <a:pos x="connsiteX2" y="connsiteY2"/>
              </a:cxn>
              <a:cxn ang="0">
                <a:pos x="connsiteX3" y="connsiteY3"/>
              </a:cxn>
            </a:cxnLst>
            <a:rect l="l" t="t" r="r" b="b"/>
            <a:pathLst>
              <a:path w="9532083" h="973693">
                <a:moveTo>
                  <a:pt x="0" y="101411"/>
                </a:moveTo>
                <a:cubicBezTo>
                  <a:pt x="1447559" y="37272"/>
                  <a:pt x="2895119" y="-26866"/>
                  <a:pt x="4079680" y="11617"/>
                </a:cubicBezTo>
                <a:cubicBezTo>
                  <a:pt x="5264241" y="50100"/>
                  <a:pt x="6198633" y="171963"/>
                  <a:pt x="7107367" y="332309"/>
                </a:cubicBezTo>
                <a:cubicBezTo>
                  <a:pt x="8016101" y="492655"/>
                  <a:pt x="9532083" y="973693"/>
                  <a:pt x="9532083" y="973693"/>
                </a:cubicBezTo>
              </a:path>
            </a:pathLst>
          </a:custGeom>
          <a:ln w="76200" cmpd="sng">
            <a:solidFill>
              <a:schemeClr val="tx1">
                <a:lumMod val="85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4" name="Straight Connector 13"/>
          <p:cNvCxnSpPr/>
          <p:nvPr/>
        </p:nvCxnSpPr>
        <p:spPr>
          <a:xfrm>
            <a:off x="-218096" y="102624"/>
            <a:ext cx="25658" cy="6761238"/>
          </a:xfrm>
          <a:prstGeom prst="line">
            <a:avLst/>
          </a:prstGeom>
          <a:ln w="76200" cmpd="sng">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9338095" y="596536"/>
            <a:ext cx="25658" cy="6761238"/>
          </a:xfrm>
          <a:prstGeom prst="line">
            <a:avLst/>
          </a:prstGeom>
          <a:ln w="76200" cmpd="sng">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763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val 54"/>
          <p:cNvSpPr/>
          <p:nvPr/>
        </p:nvSpPr>
        <p:spPr>
          <a:xfrm>
            <a:off x="2210817" y="2001441"/>
            <a:ext cx="257283" cy="305747"/>
          </a:xfrm>
          <a:prstGeom prst="ellipse">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 name="Group 30"/>
          <p:cNvGrpSpPr/>
          <p:nvPr/>
        </p:nvGrpSpPr>
        <p:grpSpPr>
          <a:xfrm rot="1294868">
            <a:off x="2042410" y="2584675"/>
            <a:ext cx="5291363" cy="924153"/>
            <a:chOff x="1735103" y="2328651"/>
            <a:chExt cx="5291363" cy="924153"/>
          </a:xfrm>
        </p:grpSpPr>
        <p:sp>
          <p:nvSpPr>
            <p:cNvPr id="35" name="Freeform 34"/>
            <p:cNvSpPr/>
            <p:nvPr/>
          </p:nvSpPr>
          <p:spPr>
            <a:xfrm>
              <a:off x="1756916" y="2344500"/>
              <a:ext cx="5037378" cy="889781"/>
            </a:xfrm>
            <a:custGeom>
              <a:avLst/>
              <a:gdLst>
                <a:gd name="connsiteX0" fmla="*/ 5031984 w 5037378"/>
                <a:gd name="connsiteY0" fmla="*/ 679644 h 889781"/>
                <a:gd name="connsiteX1" fmla="*/ 3094909 w 5037378"/>
                <a:gd name="connsiteY1" fmla="*/ 204552 h 889781"/>
                <a:gd name="connsiteX2" fmla="*/ 2044137 w 5037378"/>
                <a:gd name="connsiteY2" fmla="*/ 30960 h 889781"/>
                <a:gd name="connsiteX3" fmla="*/ 1084737 w 5037378"/>
                <a:gd name="connsiteY3" fmla="*/ 12688 h 889781"/>
                <a:gd name="connsiteX4" fmla="*/ 381176 w 5037378"/>
                <a:gd name="connsiteY4" fmla="*/ 168006 h 889781"/>
                <a:gd name="connsiteX5" fmla="*/ 33965 w 5037378"/>
                <a:gd name="connsiteY5" fmla="*/ 414689 h 889781"/>
                <a:gd name="connsiteX6" fmla="*/ 43102 w 5037378"/>
                <a:gd name="connsiteY6" fmla="*/ 643098 h 889781"/>
                <a:gd name="connsiteX7" fmla="*/ 298942 w 5037378"/>
                <a:gd name="connsiteY7" fmla="*/ 825826 h 889781"/>
                <a:gd name="connsiteX8" fmla="*/ 901994 w 5037378"/>
                <a:gd name="connsiteY8" fmla="*/ 889781 h 889781"/>
                <a:gd name="connsiteX9" fmla="*/ 2446172 w 5037378"/>
                <a:gd name="connsiteY9" fmla="*/ 871508 h 889781"/>
                <a:gd name="connsiteX10" fmla="*/ 5031984 w 5037378"/>
                <a:gd name="connsiteY10" fmla="*/ 679644 h 88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7378" h="889781">
                  <a:moveTo>
                    <a:pt x="5031984" y="679644"/>
                  </a:moveTo>
                  <a:cubicBezTo>
                    <a:pt x="5140107" y="568485"/>
                    <a:pt x="3592883" y="312666"/>
                    <a:pt x="3094909" y="204552"/>
                  </a:cubicBezTo>
                  <a:cubicBezTo>
                    <a:pt x="2596935" y="96438"/>
                    <a:pt x="2379166" y="62937"/>
                    <a:pt x="2044137" y="30960"/>
                  </a:cubicBezTo>
                  <a:cubicBezTo>
                    <a:pt x="1709108" y="-1017"/>
                    <a:pt x="1361897" y="-10153"/>
                    <a:pt x="1084737" y="12688"/>
                  </a:cubicBezTo>
                  <a:cubicBezTo>
                    <a:pt x="807577" y="35529"/>
                    <a:pt x="556305" y="101006"/>
                    <a:pt x="381176" y="168006"/>
                  </a:cubicBezTo>
                  <a:cubicBezTo>
                    <a:pt x="206047" y="235006"/>
                    <a:pt x="90311" y="335507"/>
                    <a:pt x="33965" y="414689"/>
                  </a:cubicBezTo>
                  <a:cubicBezTo>
                    <a:pt x="-22381" y="493871"/>
                    <a:pt x="-1061" y="574575"/>
                    <a:pt x="43102" y="643098"/>
                  </a:cubicBezTo>
                  <a:cubicBezTo>
                    <a:pt x="87265" y="711621"/>
                    <a:pt x="155793" y="784712"/>
                    <a:pt x="298942" y="825826"/>
                  </a:cubicBezTo>
                  <a:cubicBezTo>
                    <a:pt x="442091" y="866940"/>
                    <a:pt x="901994" y="889781"/>
                    <a:pt x="901994" y="889781"/>
                  </a:cubicBezTo>
                  <a:lnTo>
                    <a:pt x="2446172" y="871508"/>
                  </a:lnTo>
                  <a:cubicBezTo>
                    <a:pt x="3137549" y="841053"/>
                    <a:pt x="4923861" y="790803"/>
                    <a:pt x="5031984" y="679644"/>
                  </a:cubicBezTo>
                  <a:close/>
                </a:path>
              </a:pathLst>
            </a:cu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Freeform 36"/>
            <p:cNvSpPr/>
            <p:nvPr/>
          </p:nvSpPr>
          <p:spPr>
            <a:xfrm>
              <a:off x="1735103" y="2328651"/>
              <a:ext cx="5291363" cy="924153"/>
            </a:xfrm>
            <a:custGeom>
              <a:avLst/>
              <a:gdLst>
                <a:gd name="connsiteX0" fmla="*/ 5291363 w 5291363"/>
                <a:gd name="connsiteY0" fmla="*/ 704629 h 924153"/>
                <a:gd name="connsiteX1" fmla="*/ 3436522 w 5291363"/>
                <a:gd name="connsiteY1" fmla="*/ 293492 h 924153"/>
                <a:gd name="connsiteX2" fmla="*/ 2385750 w 5291363"/>
                <a:gd name="connsiteY2" fmla="*/ 74219 h 924153"/>
                <a:gd name="connsiteX3" fmla="*/ 1097413 w 5291363"/>
                <a:gd name="connsiteY3" fmla="*/ 10264 h 924153"/>
                <a:gd name="connsiteX4" fmla="*/ 211109 w 5291363"/>
                <a:gd name="connsiteY4" fmla="*/ 266083 h 924153"/>
                <a:gd name="connsiteX5" fmla="*/ 955 w 5291363"/>
                <a:gd name="connsiteY5" fmla="*/ 604129 h 924153"/>
                <a:gd name="connsiteX6" fmla="*/ 256795 w 5291363"/>
                <a:gd name="connsiteY6" fmla="*/ 841675 h 924153"/>
                <a:gd name="connsiteX7" fmla="*/ 1261881 w 5291363"/>
                <a:gd name="connsiteY7" fmla="*/ 923903 h 924153"/>
                <a:gd name="connsiteX8" fmla="*/ 3071036 w 5291363"/>
                <a:gd name="connsiteY8" fmla="*/ 869084 h 92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1363" h="924153">
                  <a:moveTo>
                    <a:pt x="5291363" y="704629"/>
                  </a:moveTo>
                  <a:lnTo>
                    <a:pt x="3436522" y="293492"/>
                  </a:lnTo>
                  <a:cubicBezTo>
                    <a:pt x="2952253" y="188424"/>
                    <a:pt x="2775601" y="121424"/>
                    <a:pt x="2385750" y="74219"/>
                  </a:cubicBezTo>
                  <a:cubicBezTo>
                    <a:pt x="1995899" y="27014"/>
                    <a:pt x="1459853" y="-21713"/>
                    <a:pt x="1097413" y="10264"/>
                  </a:cubicBezTo>
                  <a:cubicBezTo>
                    <a:pt x="734973" y="42241"/>
                    <a:pt x="393852" y="167106"/>
                    <a:pt x="211109" y="266083"/>
                  </a:cubicBezTo>
                  <a:cubicBezTo>
                    <a:pt x="28366" y="365060"/>
                    <a:pt x="-6659" y="508197"/>
                    <a:pt x="955" y="604129"/>
                  </a:cubicBezTo>
                  <a:cubicBezTo>
                    <a:pt x="8569" y="700061"/>
                    <a:pt x="46641" y="788379"/>
                    <a:pt x="256795" y="841675"/>
                  </a:cubicBezTo>
                  <a:cubicBezTo>
                    <a:pt x="466949" y="894971"/>
                    <a:pt x="792841" y="919335"/>
                    <a:pt x="1261881" y="923903"/>
                  </a:cubicBezTo>
                  <a:cubicBezTo>
                    <a:pt x="1730921" y="928471"/>
                    <a:pt x="3071036" y="869084"/>
                    <a:pt x="3071036" y="869084"/>
                  </a:cubicBezTo>
                </a:path>
              </a:pathLst>
            </a:cu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cxnSp>
        <p:nvCxnSpPr>
          <p:cNvPr id="43" name="Straight Connector 42"/>
          <p:cNvCxnSpPr>
            <a:stCxn id="37" idx="8"/>
            <a:endCxn id="37" idx="0"/>
          </p:cNvCxnSpPr>
          <p:nvPr/>
        </p:nvCxnSpPr>
        <p:spPr>
          <a:xfrm>
            <a:off x="4933923" y="3581680"/>
            <a:ext cx="2125166" cy="663751"/>
          </a:xfrm>
          <a:prstGeom prst="line">
            <a:avLst/>
          </a:prstGeom>
          <a:ln w="7620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52371"/>
            <a:ext cx="7467600" cy="1143000"/>
          </a:xfrm>
        </p:spPr>
        <p:txBody>
          <a:bodyPr>
            <a:normAutofit/>
          </a:bodyPr>
          <a:lstStyle/>
          <a:p>
            <a:r>
              <a:rPr lang="en-US" sz="3600" b="1" i="1" dirty="0">
                <a:latin typeface="+mn-lt"/>
              </a:rPr>
              <a:t>Angle of attack</a:t>
            </a:r>
          </a:p>
        </p:txBody>
      </p:sp>
      <p:pic>
        <p:nvPicPr>
          <p:cNvPr id="33" name="Picture 32"/>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66597">
            <a:off x="-625287" y="-6745939"/>
            <a:ext cx="10573855" cy="4913482"/>
          </a:xfrm>
          <a:prstGeom prst="rect">
            <a:avLst/>
          </a:prstGeom>
          <a:noFill/>
          <a:ln>
            <a:noFill/>
          </a:ln>
        </p:spPr>
      </p:pic>
      <p:cxnSp>
        <p:nvCxnSpPr>
          <p:cNvPr id="12" name="Straight Connector 11"/>
          <p:cNvCxnSpPr/>
          <p:nvPr/>
        </p:nvCxnSpPr>
        <p:spPr>
          <a:xfrm>
            <a:off x="-218096" y="102624"/>
            <a:ext cx="25658" cy="6761238"/>
          </a:xfrm>
          <a:prstGeom prst="line">
            <a:avLst/>
          </a:prstGeom>
          <a:ln w="76200" cmpd="sng">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38095" y="596536"/>
            <a:ext cx="25658" cy="6761238"/>
          </a:xfrm>
          <a:prstGeom prst="line">
            <a:avLst/>
          </a:prstGeom>
          <a:ln w="76200" cmpd="sng">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sp>
        <p:nvSpPr>
          <p:cNvPr id="5" name="Freeform 4"/>
          <p:cNvSpPr/>
          <p:nvPr/>
        </p:nvSpPr>
        <p:spPr>
          <a:xfrm>
            <a:off x="-240849" y="1761673"/>
            <a:ext cx="9557273" cy="2290578"/>
          </a:xfrm>
          <a:custGeom>
            <a:avLst/>
            <a:gdLst>
              <a:gd name="connsiteX0" fmla="*/ 0 w 9557273"/>
              <a:gd name="connsiteY0" fmla="*/ 1139735 h 2290578"/>
              <a:gd name="connsiteX1" fmla="*/ 1029077 w 9557273"/>
              <a:gd name="connsiteY1" fmla="*/ 1150684 h 2290578"/>
              <a:gd name="connsiteX2" fmla="*/ 1817305 w 9557273"/>
              <a:gd name="connsiteY2" fmla="*/ 1095940 h 2290578"/>
              <a:gd name="connsiteX3" fmla="*/ 2255210 w 9557273"/>
              <a:gd name="connsiteY3" fmla="*/ 395223 h 2290578"/>
              <a:gd name="connsiteX4" fmla="*/ 2485110 w 9557273"/>
              <a:gd name="connsiteY4" fmla="*/ 66761 h 2290578"/>
              <a:gd name="connsiteX5" fmla="*/ 2769748 w 9557273"/>
              <a:gd name="connsiteY5" fmla="*/ 1069 h 2290578"/>
              <a:gd name="connsiteX6" fmla="*/ 3503239 w 9557273"/>
              <a:gd name="connsiteY6" fmla="*/ 44864 h 2290578"/>
              <a:gd name="connsiteX7" fmla="*/ 4138201 w 9557273"/>
              <a:gd name="connsiteY7" fmla="*/ 263838 h 2290578"/>
              <a:gd name="connsiteX8" fmla="*/ 5331491 w 9557273"/>
              <a:gd name="connsiteY8" fmla="*/ 931709 h 2290578"/>
              <a:gd name="connsiteX9" fmla="*/ 7477225 w 9557273"/>
              <a:gd name="connsiteY9" fmla="*/ 2092273 h 2290578"/>
              <a:gd name="connsiteX10" fmla="*/ 9557273 w 9557273"/>
              <a:gd name="connsiteY10" fmla="*/ 2289350 h 229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57273" h="2290578">
                <a:moveTo>
                  <a:pt x="0" y="1139735"/>
                </a:moveTo>
                <a:cubicBezTo>
                  <a:pt x="363096" y="1148859"/>
                  <a:pt x="726193" y="1157983"/>
                  <a:pt x="1029077" y="1150684"/>
                </a:cubicBezTo>
                <a:cubicBezTo>
                  <a:pt x="1331961" y="1143385"/>
                  <a:pt x="1612950" y="1221850"/>
                  <a:pt x="1817305" y="1095940"/>
                </a:cubicBezTo>
                <a:cubicBezTo>
                  <a:pt x="2021660" y="970030"/>
                  <a:pt x="2143909" y="566753"/>
                  <a:pt x="2255210" y="395223"/>
                </a:cubicBezTo>
                <a:cubicBezTo>
                  <a:pt x="2366511" y="223693"/>
                  <a:pt x="2399354" y="132453"/>
                  <a:pt x="2485110" y="66761"/>
                </a:cubicBezTo>
                <a:cubicBezTo>
                  <a:pt x="2570866" y="1069"/>
                  <a:pt x="2600060" y="4718"/>
                  <a:pt x="2769748" y="1069"/>
                </a:cubicBezTo>
                <a:cubicBezTo>
                  <a:pt x="2939436" y="-2580"/>
                  <a:pt x="3275164" y="1069"/>
                  <a:pt x="3503239" y="44864"/>
                </a:cubicBezTo>
                <a:cubicBezTo>
                  <a:pt x="3731314" y="88659"/>
                  <a:pt x="3833492" y="116030"/>
                  <a:pt x="4138201" y="263838"/>
                </a:cubicBezTo>
                <a:cubicBezTo>
                  <a:pt x="4442910" y="411645"/>
                  <a:pt x="5331491" y="931709"/>
                  <a:pt x="5331491" y="931709"/>
                </a:cubicBezTo>
                <a:cubicBezTo>
                  <a:pt x="5887995" y="1236448"/>
                  <a:pt x="6772928" y="1866000"/>
                  <a:pt x="7477225" y="2092273"/>
                </a:cubicBezTo>
                <a:cubicBezTo>
                  <a:pt x="8181522" y="2318546"/>
                  <a:pt x="9557273" y="2289350"/>
                  <a:pt x="9557273" y="2289350"/>
                </a:cubicBezTo>
              </a:path>
            </a:pathLst>
          </a:custGeom>
          <a:ln w="76200" cmpd="sng">
            <a:solidFill>
              <a:schemeClr val="tx1">
                <a:lumMod val="85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218952" y="3503588"/>
            <a:ext cx="9546325" cy="1248153"/>
          </a:xfrm>
          <a:custGeom>
            <a:avLst/>
            <a:gdLst>
              <a:gd name="connsiteX0" fmla="*/ 0 w 9546325"/>
              <a:gd name="connsiteY0" fmla="*/ 0 h 1248153"/>
              <a:gd name="connsiteX1" fmla="*/ 1861095 w 9546325"/>
              <a:gd name="connsiteY1" fmla="*/ 10949 h 1248153"/>
              <a:gd name="connsiteX2" fmla="*/ 3163862 w 9546325"/>
              <a:gd name="connsiteY2" fmla="*/ 32846 h 1248153"/>
              <a:gd name="connsiteX3" fmla="*/ 4587053 w 9546325"/>
              <a:gd name="connsiteY3" fmla="*/ 131385 h 1248153"/>
              <a:gd name="connsiteX4" fmla="*/ 5900767 w 9546325"/>
              <a:gd name="connsiteY4" fmla="*/ 492692 h 1248153"/>
              <a:gd name="connsiteX5" fmla="*/ 7214481 w 9546325"/>
              <a:gd name="connsiteY5" fmla="*/ 985384 h 1248153"/>
              <a:gd name="connsiteX6" fmla="*/ 8024605 w 9546325"/>
              <a:gd name="connsiteY6" fmla="*/ 1138666 h 1248153"/>
              <a:gd name="connsiteX7" fmla="*/ 9546325 w 9546325"/>
              <a:gd name="connsiteY7" fmla="*/ 1248153 h 124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6325" h="1248153">
                <a:moveTo>
                  <a:pt x="0" y="0"/>
                </a:moveTo>
                <a:lnTo>
                  <a:pt x="1861095" y="10949"/>
                </a:lnTo>
                <a:cubicBezTo>
                  <a:pt x="2388405" y="16423"/>
                  <a:pt x="2709536" y="12773"/>
                  <a:pt x="3163862" y="32846"/>
                </a:cubicBezTo>
                <a:cubicBezTo>
                  <a:pt x="3618188" y="52919"/>
                  <a:pt x="4130902" y="54744"/>
                  <a:pt x="4587053" y="131385"/>
                </a:cubicBezTo>
                <a:cubicBezTo>
                  <a:pt x="5043204" y="208026"/>
                  <a:pt x="5462862" y="350359"/>
                  <a:pt x="5900767" y="492692"/>
                </a:cubicBezTo>
                <a:cubicBezTo>
                  <a:pt x="6338672" y="635025"/>
                  <a:pt x="6860508" y="877722"/>
                  <a:pt x="7214481" y="985384"/>
                </a:cubicBezTo>
                <a:cubicBezTo>
                  <a:pt x="7568454" y="1093046"/>
                  <a:pt x="7635964" y="1094871"/>
                  <a:pt x="8024605" y="1138666"/>
                </a:cubicBezTo>
                <a:cubicBezTo>
                  <a:pt x="8413246" y="1182461"/>
                  <a:pt x="9546325" y="1248153"/>
                  <a:pt x="9546325" y="1248153"/>
                </a:cubicBezTo>
              </a:path>
            </a:pathLst>
          </a:custGeom>
          <a:ln w="76200" cmpd="sng">
            <a:solidFill>
              <a:schemeClr val="tx1">
                <a:lumMod val="85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6841853" y="3868220"/>
            <a:ext cx="164625" cy="166580"/>
          </a:xfrm>
          <a:custGeom>
            <a:avLst/>
            <a:gdLst>
              <a:gd name="connsiteX0" fmla="*/ 125174 w 164625"/>
              <a:gd name="connsiteY0" fmla="*/ 138040 h 166580"/>
              <a:gd name="connsiteX1" fmla="*/ 107337 w 164625"/>
              <a:gd name="connsiteY1" fmla="*/ 152310 h 166580"/>
              <a:gd name="connsiteX2" fmla="*/ 96635 w 164625"/>
              <a:gd name="connsiteY2" fmla="*/ 163012 h 166580"/>
              <a:gd name="connsiteX3" fmla="*/ 78799 w 164625"/>
              <a:gd name="connsiteY3" fmla="*/ 166580 h 166580"/>
              <a:gd name="connsiteX4" fmla="*/ 28856 w 164625"/>
              <a:gd name="connsiteY4" fmla="*/ 163012 h 166580"/>
              <a:gd name="connsiteX5" fmla="*/ 25288 w 164625"/>
              <a:gd name="connsiteY5" fmla="*/ 152310 h 166580"/>
              <a:gd name="connsiteX6" fmla="*/ 11019 w 164625"/>
              <a:gd name="connsiteY6" fmla="*/ 130905 h 166580"/>
              <a:gd name="connsiteX7" fmla="*/ 7452 w 164625"/>
              <a:gd name="connsiteY7" fmla="*/ 120203 h 166580"/>
              <a:gd name="connsiteX8" fmla="*/ 317 w 164625"/>
              <a:gd name="connsiteY8" fmla="*/ 109500 h 166580"/>
              <a:gd name="connsiteX9" fmla="*/ 3884 w 164625"/>
              <a:gd name="connsiteY9" fmla="*/ 41718 h 166580"/>
              <a:gd name="connsiteX10" fmla="*/ 11019 w 164625"/>
              <a:gd name="connsiteY10" fmla="*/ 31016 h 166580"/>
              <a:gd name="connsiteX11" fmla="*/ 21721 w 164625"/>
              <a:gd name="connsiteY11" fmla="*/ 27449 h 166580"/>
              <a:gd name="connsiteX12" fmla="*/ 50260 w 164625"/>
              <a:gd name="connsiteY12" fmla="*/ 9611 h 166580"/>
              <a:gd name="connsiteX13" fmla="*/ 75231 w 164625"/>
              <a:gd name="connsiteY13" fmla="*/ 6044 h 166580"/>
              <a:gd name="connsiteX14" fmla="*/ 132309 w 164625"/>
              <a:gd name="connsiteY14" fmla="*/ 6044 h 166580"/>
              <a:gd name="connsiteX15" fmla="*/ 143011 w 164625"/>
              <a:gd name="connsiteY15" fmla="*/ 16746 h 166580"/>
              <a:gd name="connsiteX16" fmla="*/ 153713 w 164625"/>
              <a:gd name="connsiteY16" fmla="*/ 23881 h 166580"/>
              <a:gd name="connsiteX17" fmla="*/ 164415 w 164625"/>
              <a:gd name="connsiteY17" fmla="*/ 66691 h 166580"/>
              <a:gd name="connsiteX18" fmla="*/ 164415 w 164625"/>
              <a:gd name="connsiteY18" fmla="*/ 80961 h 16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4625" h="166580">
                <a:moveTo>
                  <a:pt x="125174" y="138040"/>
                </a:moveTo>
                <a:cubicBezTo>
                  <a:pt x="119228" y="142797"/>
                  <a:pt x="113067" y="147296"/>
                  <a:pt x="107337" y="152310"/>
                </a:cubicBezTo>
                <a:cubicBezTo>
                  <a:pt x="103540" y="155632"/>
                  <a:pt x="101147" y="160756"/>
                  <a:pt x="96635" y="163012"/>
                </a:cubicBezTo>
                <a:cubicBezTo>
                  <a:pt x="91212" y="165724"/>
                  <a:pt x="84744" y="165391"/>
                  <a:pt x="78799" y="166580"/>
                </a:cubicBezTo>
                <a:cubicBezTo>
                  <a:pt x="62151" y="165391"/>
                  <a:pt x="44983" y="167313"/>
                  <a:pt x="28856" y="163012"/>
                </a:cubicBezTo>
                <a:cubicBezTo>
                  <a:pt x="25223" y="162043"/>
                  <a:pt x="27114" y="155597"/>
                  <a:pt x="25288" y="152310"/>
                </a:cubicBezTo>
                <a:cubicBezTo>
                  <a:pt x="21124" y="144814"/>
                  <a:pt x="11019" y="130905"/>
                  <a:pt x="11019" y="130905"/>
                </a:cubicBezTo>
                <a:cubicBezTo>
                  <a:pt x="9830" y="127338"/>
                  <a:pt x="9134" y="123566"/>
                  <a:pt x="7452" y="120203"/>
                </a:cubicBezTo>
                <a:cubicBezTo>
                  <a:pt x="5535" y="116368"/>
                  <a:pt x="512" y="113783"/>
                  <a:pt x="317" y="109500"/>
                </a:cubicBezTo>
                <a:cubicBezTo>
                  <a:pt x="-711" y="86898"/>
                  <a:pt x="827" y="64136"/>
                  <a:pt x="3884" y="41718"/>
                </a:cubicBezTo>
                <a:cubicBezTo>
                  <a:pt x="4463" y="37470"/>
                  <a:pt x="7671" y="33694"/>
                  <a:pt x="11019" y="31016"/>
                </a:cubicBezTo>
                <a:cubicBezTo>
                  <a:pt x="13955" y="28667"/>
                  <a:pt x="18154" y="28638"/>
                  <a:pt x="21721" y="27449"/>
                </a:cubicBezTo>
                <a:cubicBezTo>
                  <a:pt x="29818" y="21376"/>
                  <a:pt x="39998" y="12410"/>
                  <a:pt x="50260" y="9611"/>
                </a:cubicBezTo>
                <a:cubicBezTo>
                  <a:pt x="58372" y="7399"/>
                  <a:pt x="66907" y="7233"/>
                  <a:pt x="75231" y="6044"/>
                </a:cubicBezTo>
                <a:cubicBezTo>
                  <a:pt x="97035" y="-1225"/>
                  <a:pt x="97054" y="-2770"/>
                  <a:pt x="132309" y="6044"/>
                </a:cubicBezTo>
                <a:cubicBezTo>
                  <a:pt x="137203" y="7268"/>
                  <a:pt x="139135" y="13516"/>
                  <a:pt x="143011" y="16746"/>
                </a:cubicBezTo>
                <a:cubicBezTo>
                  <a:pt x="146305" y="19491"/>
                  <a:pt x="150146" y="21503"/>
                  <a:pt x="153713" y="23881"/>
                </a:cubicBezTo>
                <a:cubicBezTo>
                  <a:pt x="160279" y="43582"/>
                  <a:pt x="162356" y="46106"/>
                  <a:pt x="164415" y="66691"/>
                </a:cubicBezTo>
                <a:cubicBezTo>
                  <a:pt x="164888" y="71424"/>
                  <a:pt x="164415" y="76204"/>
                  <a:pt x="164415" y="80961"/>
                </a:cubicBezTo>
              </a:path>
            </a:pathLst>
          </a:custGeom>
          <a:ln w="38100" cmpd="sng">
            <a:solidFill>
              <a:schemeClr val="tx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Isosceles Triangle 14"/>
          <p:cNvSpPr/>
          <p:nvPr/>
        </p:nvSpPr>
        <p:spPr>
          <a:xfrm rot="10648174">
            <a:off x="6944049" y="3917939"/>
            <a:ext cx="124858" cy="114159"/>
          </a:xfrm>
          <a:prstGeom prst="triangle">
            <a:avLst/>
          </a:prstGeom>
          <a:solidFill>
            <a:schemeClr val="tx1">
              <a:lumMod val="85000"/>
            </a:schemeClr>
          </a:solidFill>
          <a:ln w="76200" cmpd="sng">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21"/>
          <p:cNvSpPr/>
          <p:nvPr/>
        </p:nvSpPr>
        <p:spPr>
          <a:xfrm>
            <a:off x="6656035" y="3761409"/>
            <a:ext cx="81682" cy="99088"/>
          </a:xfrm>
          <a:custGeom>
            <a:avLst/>
            <a:gdLst>
              <a:gd name="connsiteX0" fmla="*/ 125174 w 164625"/>
              <a:gd name="connsiteY0" fmla="*/ 138040 h 166580"/>
              <a:gd name="connsiteX1" fmla="*/ 107337 w 164625"/>
              <a:gd name="connsiteY1" fmla="*/ 152310 h 166580"/>
              <a:gd name="connsiteX2" fmla="*/ 96635 w 164625"/>
              <a:gd name="connsiteY2" fmla="*/ 163012 h 166580"/>
              <a:gd name="connsiteX3" fmla="*/ 78799 w 164625"/>
              <a:gd name="connsiteY3" fmla="*/ 166580 h 166580"/>
              <a:gd name="connsiteX4" fmla="*/ 28856 w 164625"/>
              <a:gd name="connsiteY4" fmla="*/ 163012 h 166580"/>
              <a:gd name="connsiteX5" fmla="*/ 25288 w 164625"/>
              <a:gd name="connsiteY5" fmla="*/ 152310 h 166580"/>
              <a:gd name="connsiteX6" fmla="*/ 11019 w 164625"/>
              <a:gd name="connsiteY6" fmla="*/ 130905 h 166580"/>
              <a:gd name="connsiteX7" fmla="*/ 7452 w 164625"/>
              <a:gd name="connsiteY7" fmla="*/ 120203 h 166580"/>
              <a:gd name="connsiteX8" fmla="*/ 317 w 164625"/>
              <a:gd name="connsiteY8" fmla="*/ 109500 h 166580"/>
              <a:gd name="connsiteX9" fmla="*/ 3884 w 164625"/>
              <a:gd name="connsiteY9" fmla="*/ 41718 h 166580"/>
              <a:gd name="connsiteX10" fmla="*/ 11019 w 164625"/>
              <a:gd name="connsiteY10" fmla="*/ 31016 h 166580"/>
              <a:gd name="connsiteX11" fmla="*/ 21721 w 164625"/>
              <a:gd name="connsiteY11" fmla="*/ 27449 h 166580"/>
              <a:gd name="connsiteX12" fmla="*/ 50260 w 164625"/>
              <a:gd name="connsiteY12" fmla="*/ 9611 h 166580"/>
              <a:gd name="connsiteX13" fmla="*/ 75231 w 164625"/>
              <a:gd name="connsiteY13" fmla="*/ 6044 h 166580"/>
              <a:gd name="connsiteX14" fmla="*/ 132309 w 164625"/>
              <a:gd name="connsiteY14" fmla="*/ 6044 h 166580"/>
              <a:gd name="connsiteX15" fmla="*/ 143011 w 164625"/>
              <a:gd name="connsiteY15" fmla="*/ 16746 h 166580"/>
              <a:gd name="connsiteX16" fmla="*/ 153713 w 164625"/>
              <a:gd name="connsiteY16" fmla="*/ 23881 h 166580"/>
              <a:gd name="connsiteX17" fmla="*/ 164415 w 164625"/>
              <a:gd name="connsiteY17" fmla="*/ 66691 h 166580"/>
              <a:gd name="connsiteX18" fmla="*/ 164415 w 164625"/>
              <a:gd name="connsiteY18" fmla="*/ 80961 h 16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4625" h="166580">
                <a:moveTo>
                  <a:pt x="125174" y="138040"/>
                </a:moveTo>
                <a:cubicBezTo>
                  <a:pt x="119228" y="142797"/>
                  <a:pt x="113067" y="147296"/>
                  <a:pt x="107337" y="152310"/>
                </a:cubicBezTo>
                <a:cubicBezTo>
                  <a:pt x="103540" y="155632"/>
                  <a:pt x="101147" y="160756"/>
                  <a:pt x="96635" y="163012"/>
                </a:cubicBezTo>
                <a:cubicBezTo>
                  <a:pt x="91212" y="165724"/>
                  <a:pt x="84744" y="165391"/>
                  <a:pt x="78799" y="166580"/>
                </a:cubicBezTo>
                <a:cubicBezTo>
                  <a:pt x="62151" y="165391"/>
                  <a:pt x="44983" y="167313"/>
                  <a:pt x="28856" y="163012"/>
                </a:cubicBezTo>
                <a:cubicBezTo>
                  <a:pt x="25223" y="162043"/>
                  <a:pt x="27114" y="155597"/>
                  <a:pt x="25288" y="152310"/>
                </a:cubicBezTo>
                <a:cubicBezTo>
                  <a:pt x="21124" y="144814"/>
                  <a:pt x="11019" y="130905"/>
                  <a:pt x="11019" y="130905"/>
                </a:cubicBezTo>
                <a:cubicBezTo>
                  <a:pt x="9830" y="127338"/>
                  <a:pt x="9134" y="123566"/>
                  <a:pt x="7452" y="120203"/>
                </a:cubicBezTo>
                <a:cubicBezTo>
                  <a:pt x="5535" y="116368"/>
                  <a:pt x="512" y="113783"/>
                  <a:pt x="317" y="109500"/>
                </a:cubicBezTo>
                <a:cubicBezTo>
                  <a:pt x="-711" y="86898"/>
                  <a:pt x="827" y="64136"/>
                  <a:pt x="3884" y="41718"/>
                </a:cubicBezTo>
                <a:cubicBezTo>
                  <a:pt x="4463" y="37470"/>
                  <a:pt x="7671" y="33694"/>
                  <a:pt x="11019" y="31016"/>
                </a:cubicBezTo>
                <a:cubicBezTo>
                  <a:pt x="13955" y="28667"/>
                  <a:pt x="18154" y="28638"/>
                  <a:pt x="21721" y="27449"/>
                </a:cubicBezTo>
                <a:cubicBezTo>
                  <a:pt x="29818" y="21376"/>
                  <a:pt x="39998" y="12410"/>
                  <a:pt x="50260" y="9611"/>
                </a:cubicBezTo>
                <a:cubicBezTo>
                  <a:pt x="58372" y="7399"/>
                  <a:pt x="66907" y="7233"/>
                  <a:pt x="75231" y="6044"/>
                </a:cubicBezTo>
                <a:cubicBezTo>
                  <a:pt x="97035" y="-1225"/>
                  <a:pt x="97054" y="-2770"/>
                  <a:pt x="132309" y="6044"/>
                </a:cubicBezTo>
                <a:cubicBezTo>
                  <a:pt x="137203" y="7268"/>
                  <a:pt x="139135" y="13516"/>
                  <a:pt x="143011" y="16746"/>
                </a:cubicBezTo>
                <a:cubicBezTo>
                  <a:pt x="146305" y="19491"/>
                  <a:pt x="150146" y="21503"/>
                  <a:pt x="153713" y="23881"/>
                </a:cubicBezTo>
                <a:cubicBezTo>
                  <a:pt x="160279" y="43582"/>
                  <a:pt x="162356" y="46106"/>
                  <a:pt x="164415" y="66691"/>
                </a:cubicBezTo>
                <a:cubicBezTo>
                  <a:pt x="164888" y="71424"/>
                  <a:pt x="164415" y="76204"/>
                  <a:pt x="164415" y="80961"/>
                </a:cubicBezTo>
              </a:path>
            </a:pathLst>
          </a:custGeom>
          <a:ln w="38100" cmpd="sng">
            <a:solidFill>
              <a:schemeClr val="tx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Isosceles Triangle 22"/>
          <p:cNvSpPr/>
          <p:nvPr/>
        </p:nvSpPr>
        <p:spPr>
          <a:xfrm rot="10648174">
            <a:off x="6710868" y="3791137"/>
            <a:ext cx="61951" cy="67906"/>
          </a:xfrm>
          <a:prstGeom prst="triangle">
            <a:avLst/>
          </a:prstGeom>
          <a:solidFill>
            <a:schemeClr val="tx1">
              <a:lumMod val="85000"/>
            </a:schemeClr>
          </a:solidFill>
          <a:ln w="76200" cmpd="sng">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103736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val 54"/>
          <p:cNvSpPr/>
          <p:nvPr/>
        </p:nvSpPr>
        <p:spPr>
          <a:xfrm>
            <a:off x="2389956" y="1649124"/>
            <a:ext cx="257283" cy="305747"/>
          </a:xfrm>
          <a:prstGeom prst="ellipse">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 name="Group 30"/>
          <p:cNvGrpSpPr/>
          <p:nvPr/>
        </p:nvGrpSpPr>
        <p:grpSpPr>
          <a:xfrm rot="1801619">
            <a:off x="2042410" y="2584675"/>
            <a:ext cx="5291363" cy="924153"/>
            <a:chOff x="1735103" y="2328651"/>
            <a:chExt cx="5291363" cy="924153"/>
          </a:xfrm>
        </p:grpSpPr>
        <p:sp>
          <p:nvSpPr>
            <p:cNvPr id="35" name="Freeform 34"/>
            <p:cNvSpPr/>
            <p:nvPr/>
          </p:nvSpPr>
          <p:spPr>
            <a:xfrm>
              <a:off x="1756916" y="2344500"/>
              <a:ext cx="5037378" cy="889781"/>
            </a:xfrm>
            <a:custGeom>
              <a:avLst/>
              <a:gdLst>
                <a:gd name="connsiteX0" fmla="*/ 5031984 w 5037378"/>
                <a:gd name="connsiteY0" fmla="*/ 679644 h 889781"/>
                <a:gd name="connsiteX1" fmla="*/ 3094909 w 5037378"/>
                <a:gd name="connsiteY1" fmla="*/ 204552 h 889781"/>
                <a:gd name="connsiteX2" fmla="*/ 2044137 w 5037378"/>
                <a:gd name="connsiteY2" fmla="*/ 30960 h 889781"/>
                <a:gd name="connsiteX3" fmla="*/ 1084737 w 5037378"/>
                <a:gd name="connsiteY3" fmla="*/ 12688 h 889781"/>
                <a:gd name="connsiteX4" fmla="*/ 381176 w 5037378"/>
                <a:gd name="connsiteY4" fmla="*/ 168006 h 889781"/>
                <a:gd name="connsiteX5" fmla="*/ 33965 w 5037378"/>
                <a:gd name="connsiteY5" fmla="*/ 414689 h 889781"/>
                <a:gd name="connsiteX6" fmla="*/ 43102 w 5037378"/>
                <a:gd name="connsiteY6" fmla="*/ 643098 h 889781"/>
                <a:gd name="connsiteX7" fmla="*/ 298942 w 5037378"/>
                <a:gd name="connsiteY7" fmla="*/ 825826 h 889781"/>
                <a:gd name="connsiteX8" fmla="*/ 901994 w 5037378"/>
                <a:gd name="connsiteY8" fmla="*/ 889781 h 889781"/>
                <a:gd name="connsiteX9" fmla="*/ 2446172 w 5037378"/>
                <a:gd name="connsiteY9" fmla="*/ 871508 h 889781"/>
                <a:gd name="connsiteX10" fmla="*/ 5031984 w 5037378"/>
                <a:gd name="connsiteY10" fmla="*/ 679644 h 88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7378" h="889781">
                  <a:moveTo>
                    <a:pt x="5031984" y="679644"/>
                  </a:moveTo>
                  <a:cubicBezTo>
                    <a:pt x="5140107" y="568485"/>
                    <a:pt x="3592883" y="312666"/>
                    <a:pt x="3094909" y="204552"/>
                  </a:cubicBezTo>
                  <a:cubicBezTo>
                    <a:pt x="2596935" y="96438"/>
                    <a:pt x="2379166" y="62937"/>
                    <a:pt x="2044137" y="30960"/>
                  </a:cubicBezTo>
                  <a:cubicBezTo>
                    <a:pt x="1709108" y="-1017"/>
                    <a:pt x="1361897" y="-10153"/>
                    <a:pt x="1084737" y="12688"/>
                  </a:cubicBezTo>
                  <a:cubicBezTo>
                    <a:pt x="807577" y="35529"/>
                    <a:pt x="556305" y="101006"/>
                    <a:pt x="381176" y="168006"/>
                  </a:cubicBezTo>
                  <a:cubicBezTo>
                    <a:pt x="206047" y="235006"/>
                    <a:pt x="90311" y="335507"/>
                    <a:pt x="33965" y="414689"/>
                  </a:cubicBezTo>
                  <a:cubicBezTo>
                    <a:pt x="-22381" y="493871"/>
                    <a:pt x="-1061" y="574575"/>
                    <a:pt x="43102" y="643098"/>
                  </a:cubicBezTo>
                  <a:cubicBezTo>
                    <a:pt x="87265" y="711621"/>
                    <a:pt x="155793" y="784712"/>
                    <a:pt x="298942" y="825826"/>
                  </a:cubicBezTo>
                  <a:cubicBezTo>
                    <a:pt x="442091" y="866940"/>
                    <a:pt x="901994" y="889781"/>
                    <a:pt x="901994" y="889781"/>
                  </a:cubicBezTo>
                  <a:lnTo>
                    <a:pt x="2446172" y="871508"/>
                  </a:lnTo>
                  <a:cubicBezTo>
                    <a:pt x="3137549" y="841053"/>
                    <a:pt x="4923861" y="790803"/>
                    <a:pt x="5031984" y="679644"/>
                  </a:cubicBezTo>
                  <a:close/>
                </a:path>
              </a:pathLst>
            </a:cu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Freeform 36"/>
            <p:cNvSpPr/>
            <p:nvPr/>
          </p:nvSpPr>
          <p:spPr>
            <a:xfrm>
              <a:off x="1735103" y="2328651"/>
              <a:ext cx="5291363" cy="924153"/>
            </a:xfrm>
            <a:custGeom>
              <a:avLst/>
              <a:gdLst>
                <a:gd name="connsiteX0" fmla="*/ 5291363 w 5291363"/>
                <a:gd name="connsiteY0" fmla="*/ 704629 h 924153"/>
                <a:gd name="connsiteX1" fmla="*/ 3436522 w 5291363"/>
                <a:gd name="connsiteY1" fmla="*/ 293492 h 924153"/>
                <a:gd name="connsiteX2" fmla="*/ 2385750 w 5291363"/>
                <a:gd name="connsiteY2" fmla="*/ 74219 h 924153"/>
                <a:gd name="connsiteX3" fmla="*/ 1097413 w 5291363"/>
                <a:gd name="connsiteY3" fmla="*/ 10264 h 924153"/>
                <a:gd name="connsiteX4" fmla="*/ 211109 w 5291363"/>
                <a:gd name="connsiteY4" fmla="*/ 266083 h 924153"/>
                <a:gd name="connsiteX5" fmla="*/ 955 w 5291363"/>
                <a:gd name="connsiteY5" fmla="*/ 604129 h 924153"/>
                <a:gd name="connsiteX6" fmla="*/ 256795 w 5291363"/>
                <a:gd name="connsiteY6" fmla="*/ 841675 h 924153"/>
                <a:gd name="connsiteX7" fmla="*/ 1261881 w 5291363"/>
                <a:gd name="connsiteY7" fmla="*/ 923903 h 924153"/>
                <a:gd name="connsiteX8" fmla="*/ 3071036 w 5291363"/>
                <a:gd name="connsiteY8" fmla="*/ 869084 h 92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1363" h="924153">
                  <a:moveTo>
                    <a:pt x="5291363" y="704629"/>
                  </a:moveTo>
                  <a:lnTo>
                    <a:pt x="3436522" y="293492"/>
                  </a:lnTo>
                  <a:cubicBezTo>
                    <a:pt x="2952253" y="188424"/>
                    <a:pt x="2775601" y="121424"/>
                    <a:pt x="2385750" y="74219"/>
                  </a:cubicBezTo>
                  <a:cubicBezTo>
                    <a:pt x="1995899" y="27014"/>
                    <a:pt x="1459853" y="-21713"/>
                    <a:pt x="1097413" y="10264"/>
                  </a:cubicBezTo>
                  <a:cubicBezTo>
                    <a:pt x="734973" y="42241"/>
                    <a:pt x="393852" y="167106"/>
                    <a:pt x="211109" y="266083"/>
                  </a:cubicBezTo>
                  <a:cubicBezTo>
                    <a:pt x="28366" y="365060"/>
                    <a:pt x="-6659" y="508197"/>
                    <a:pt x="955" y="604129"/>
                  </a:cubicBezTo>
                  <a:cubicBezTo>
                    <a:pt x="8569" y="700061"/>
                    <a:pt x="46641" y="788379"/>
                    <a:pt x="256795" y="841675"/>
                  </a:cubicBezTo>
                  <a:cubicBezTo>
                    <a:pt x="466949" y="894971"/>
                    <a:pt x="792841" y="919335"/>
                    <a:pt x="1261881" y="923903"/>
                  </a:cubicBezTo>
                  <a:cubicBezTo>
                    <a:pt x="1730921" y="928471"/>
                    <a:pt x="3071036" y="869084"/>
                    <a:pt x="3071036" y="869084"/>
                  </a:cubicBezTo>
                </a:path>
              </a:pathLst>
            </a:cu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cxnSp>
        <p:nvCxnSpPr>
          <p:cNvPr id="43" name="Straight Connector 42"/>
          <p:cNvCxnSpPr>
            <a:stCxn id="37" idx="8"/>
            <a:endCxn id="37" idx="0"/>
          </p:cNvCxnSpPr>
          <p:nvPr/>
        </p:nvCxnSpPr>
        <p:spPr>
          <a:xfrm>
            <a:off x="4852689" y="3611985"/>
            <a:ext cx="2004631" cy="968686"/>
          </a:xfrm>
          <a:prstGeom prst="line">
            <a:avLst/>
          </a:prstGeom>
          <a:ln w="7620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52371"/>
            <a:ext cx="7467600" cy="1143000"/>
          </a:xfrm>
        </p:spPr>
        <p:txBody>
          <a:bodyPr>
            <a:normAutofit/>
          </a:bodyPr>
          <a:lstStyle/>
          <a:p>
            <a:r>
              <a:rPr lang="en-US" sz="3600" b="1" i="1" dirty="0">
                <a:latin typeface="+mn-lt"/>
              </a:rPr>
              <a:t>Angle of attack</a:t>
            </a:r>
          </a:p>
        </p:txBody>
      </p:sp>
      <p:pic>
        <p:nvPicPr>
          <p:cNvPr id="33" name="Picture 32"/>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66597">
            <a:off x="-625287" y="-6745939"/>
            <a:ext cx="10573855" cy="4913482"/>
          </a:xfrm>
          <a:prstGeom prst="rect">
            <a:avLst/>
          </a:prstGeom>
          <a:noFill/>
          <a:ln>
            <a:noFill/>
          </a:ln>
        </p:spPr>
      </p:pic>
      <p:cxnSp>
        <p:nvCxnSpPr>
          <p:cNvPr id="12" name="Straight Connector 11"/>
          <p:cNvCxnSpPr/>
          <p:nvPr/>
        </p:nvCxnSpPr>
        <p:spPr>
          <a:xfrm>
            <a:off x="9338095" y="596536"/>
            <a:ext cx="25658" cy="6761238"/>
          </a:xfrm>
          <a:prstGeom prst="line">
            <a:avLst/>
          </a:prstGeom>
          <a:ln w="76200" cmpd="sng">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18096" y="102624"/>
            <a:ext cx="25658" cy="6761238"/>
          </a:xfrm>
          <a:prstGeom prst="line">
            <a:avLst/>
          </a:prstGeom>
          <a:ln w="76200" cmpd="sng">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sp>
        <p:nvSpPr>
          <p:cNvPr id="8" name="Freeform 7"/>
          <p:cNvSpPr/>
          <p:nvPr/>
        </p:nvSpPr>
        <p:spPr>
          <a:xfrm>
            <a:off x="-191880" y="1470106"/>
            <a:ext cx="10014313" cy="2769177"/>
          </a:xfrm>
          <a:custGeom>
            <a:avLst/>
            <a:gdLst>
              <a:gd name="connsiteX0" fmla="*/ 0 w 10014313"/>
              <a:gd name="connsiteY0" fmla="*/ 1444401 h 2769177"/>
              <a:gd name="connsiteX1" fmla="*/ 667012 w 10014313"/>
              <a:gd name="connsiteY1" fmla="*/ 1453538 h 2769177"/>
              <a:gd name="connsiteX2" fmla="*/ 1370572 w 10014313"/>
              <a:gd name="connsiteY2" fmla="*/ 1426128 h 2769177"/>
              <a:gd name="connsiteX3" fmla="*/ 1836566 w 10014313"/>
              <a:gd name="connsiteY3" fmla="*/ 1270810 h 2769177"/>
              <a:gd name="connsiteX4" fmla="*/ 2165504 w 10014313"/>
              <a:gd name="connsiteY4" fmla="*/ 832263 h 2769177"/>
              <a:gd name="connsiteX5" fmla="*/ 2366521 w 10014313"/>
              <a:gd name="connsiteY5" fmla="*/ 384580 h 2769177"/>
              <a:gd name="connsiteX6" fmla="*/ 2576675 w 10014313"/>
              <a:gd name="connsiteY6" fmla="*/ 101352 h 2769177"/>
              <a:gd name="connsiteX7" fmla="*/ 2987847 w 10014313"/>
              <a:gd name="connsiteY7" fmla="*/ 852 h 2769177"/>
              <a:gd name="connsiteX8" fmla="*/ 3691407 w 10014313"/>
              <a:gd name="connsiteY8" fmla="*/ 147034 h 2769177"/>
              <a:gd name="connsiteX9" fmla="*/ 4504613 w 10014313"/>
              <a:gd name="connsiteY9" fmla="*/ 594717 h 2769177"/>
              <a:gd name="connsiteX10" fmla="*/ 5692443 w 10014313"/>
              <a:gd name="connsiteY10" fmla="*/ 1343901 h 2769177"/>
              <a:gd name="connsiteX11" fmla="*/ 7163523 w 10014313"/>
              <a:gd name="connsiteY11" fmla="*/ 2211858 h 2769177"/>
              <a:gd name="connsiteX12" fmla="*/ 8936130 w 10014313"/>
              <a:gd name="connsiteY12" fmla="*/ 2650404 h 2769177"/>
              <a:gd name="connsiteX13" fmla="*/ 10014313 w 10014313"/>
              <a:gd name="connsiteY13" fmla="*/ 2769177 h 27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14313" h="2769177">
                <a:moveTo>
                  <a:pt x="0" y="1444401"/>
                </a:moveTo>
                <a:cubicBezTo>
                  <a:pt x="219291" y="1450492"/>
                  <a:pt x="438583" y="1456584"/>
                  <a:pt x="667012" y="1453538"/>
                </a:cubicBezTo>
                <a:cubicBezTo>
                  <a:pt x="895441" y="1450492"/>
                  <a:pt x="1175646" y="1456583"/>
                  <a:pt x="1370572" y="1426128"/>
                </a:cubicBezTo>
                <a:cubicBezTo>
                  <a:pt x="1565498" y="1395673"/>
                  <a:pt x="1704077" y="1369787"/>
                  <a:pt x="1836566" y="1270810"/>
                </a:cubicBezTo>
                <a:cubicBezTo>
                  <a:pt x="1969055" y="1171833"/>
                  <a:pt x="2077178" y="979968"/>
                  <a:pt x="2165504" y="832263"/>
                </a:cubicBezTo>
                <a:cubicBezTo>
                  <a:pt x="2253830" y="684558"/>
                  <a:pt x="2297993" y="506398"/>
                  <a:pt x="2366521" y="384580"/>
                </a:cubicBezTo>
                <a:cubicBezTo>
                  <a:pt x="2435050" y="262761"/>
                  <a:pt x="2473121" y="165307"/>
                  <a:pt x="2576675" y="101352"/>
                </a:cubicBezTo>
                <a:cubicBezTo>
                  <a:pt x="2680229" y="37397"/>
                  <a:pt x="2802058" y="-6762"/>
                  <a:pt x="2987847" y="852"/>
                </a:cubicBezTo>
                <a:cubicBezTo>
                  <a:pt x="3173636" y="8466"/>
                  <a:pt x="3438613" y="48057"/>
                  <a:pt x="3691407" y="147034"/>
                </a:cubicBezTo>
                <a:cubicBezTo>
                  <a:pt x="3944201" y="246011"/>
                  <a:pt x="4171107" y="395239"/>
                  <a:pt x="4504613" y="594717"/>
                </a:cubicBezTo>
                <a:cubicBezTo>
                  <a:pt x="4838119" y="794195"/>
                  <a:pt x="5249291" y="1074377"/>
                  <a:pt x="5692443" y="1343901"/>
                </a:cubicBezTo>
                <a:cubicBezTo>
                  <a:pt x="6135595" y="1613425"/>
                  <a:pt x="6622909" y="1994108"/>
                  <a:pt x="7163523" y="2211858"/>
                </a:cubicBezTo>
                <a:cubicBezTo>
                  <a:pt x="7704138" y="2429609"/>
                  <a:pt x="8460998" y="2557518"/>
                  <a:pt x="8936130" y="2650404"/>
                </a:cubicBezTo>
                <a:cubicBezTo>
                  <a:pt x="9411262" y="2743290"/>
                  <a:pt x="10014313" y="2769177"/>
                  <a:pt x="10014313" y="2769177"/>
                </a:cubicBezTo>
              </a:path>
            </a:pathLst>
          </a:custGeom>
          <a:noFill/>
          <a:ln w="76200" cmpd="sng">
            <a:solidFill>
              <a:schemeClr val="tx1">
                <a:lumMod val="85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219292" y="3465375"/>
            <a:ext cx="9557456" cy="1961638"/>
          </a:xfrm>
          <a:custGeom>
            <a:avLst/>
            <a:gdLst>
              <a:gd name="connsiteX0" fmla="*/ 0 w 9557456"/>
              <a:gd name="connsiteY0" fmla="*/ 6452 h 1961638"/>
              <a:gd name="connsiteX1" fmla="*/ 1169555 w 9557456"/>
              <a:gd name="connsiteY1" fmla="*/ 33861 h 1961638"/>
              <a:gd name="connsiteX2" fmla="*/ 2421344 w 9557456"/>
              <a:gd name="connsiteY2" fmla="*/ 15588 h 1961638"/>
              <a:gd name="connsiteX3" fmla="*/ 3581762 w 9557456"/>
              <a:gd name="connsiteY3" fmla="*/ 15588 h 1961638"/>
              <a:gd name="connsiteX4" fmla="*/ 4733043 w 9557456"/>
              <a:gd name="connsiteY4" fmla="*/ 216589 h 1961638"/>
              <a:gd name="connsiteX5" fmla="*/ 5875186 w 9557456"/>
              <a:gd name="connsiteY5" fmla="*/ 801317 h 1961638"/>
              <a:gd name="connsiteX6" fmla="*/ 6962507 w 9557456"/>
              <a:gd name="connsiteY6" fmla="*/ 1322091 h 1961638"/>
              <a:gd name="connsiteX7" fmla="*/ 8387902 w 9557456"/>
              <a:gd name="connsiteY7" fmla="*/ 1833729 h 1961638"/>
              <a:gd name="connsiteX8" fmla="*/ 9557456 w 9557456"/>
              <a:gd name="connsiteY8" fmla="*/ 1961638 h 196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57456" h="1961638">
                <a:moveTo>
                  <a:pt x="0" y="6452"/>
                </a:moveTo>
                <a:cubicBezTo>
                  <a:pt x="382999" y="19395"/>
                  <a:pt x="765998" y="32338"/>
                  <a:pt x="1169555" y="33861"/>
                </a:cubicBezTo>
                <a:cubicBezTo>
                  <a:pt x="1573112" y="35384"/>
                  <a:pt x="2421344" y="15588"/>
                  <a:pt x="2421344" y="15588"/>
                </a:cubicBezTo>
                <a:cubicBezTo>
                  <a:pt x="2823378" y="12543"/>
                  <a:pt x="3196479" y="-17912"/>
                  <a:pt x="3581762" y="15588"/>
                </a:cubicBezTo>
                <a:cubicBezTo>
                  <a:pt x="3967045" y="49088"/>
                  <a:pt x="4350806" y="85634"/>
                  <a:pt x="4733043" y="216589"/>
                </a:cubicBezTo>
                <a:cubicBezTo>
                  <a:pt x="5115280" y="347544"/>
                  <a:pt x="5503609" y="617067"/>
                  <a:pt x="5875186" y="801317"/>
                </a:cubicBezTo>
                <a:cubicBezTo>
                  <a:pt x="6246763" y="985567"/>
                  <a:pt x="6543721" y="1150022"/>
                  <a:pt x="6962507" y="1322091"/>
                </a:cubicBezTo>
                <a:cubicBezTo>
                  <a:pt x="7381293" y="1494160"/>
                  <a:pt x="7955411" y="1727138"/>
                  <a:pt x="8387902" y="1833729"/>
                </a:cubicBezTo>
                <a:cubicBezTo>
                  <a:pt x="8820394" y="1940320"/>
                  <a:pt x="9557456" y="1961638"/>
                  <a:pt x="9557456" y="1961638"/>
                </a:cubicBezTo>
              </a:path>
            </a:pathLst>
          </a:custGeom>
          <a:ln w="76200" cmpd="sng">
            <a:solidFill>
              <a:schemeClr val="tx1">
                <a:lumMod val="85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6623702" y="3912507"/>
            <a:ext cx="332059" cy="322588"/>
          </a:xfrm>
          <a:custGeom>
            <a:avLst/>
            <a:gdLst>
              <a:gd name="connsiteX0" fmla="*/ 75733 w 332059"/>
              <a:gd name="connsiteY0" fmla="*/ 60444 h 322588"/>
              <a:gd name="connsiteX1" fmla="*/ 17477 w 332059"/>
              <a:gd name="connsiteY1" fmla="*/ 101222 h 322588"/>
              <a:gd name="connsiteX2" fmla="*/ 5825 w 332059"/>
              <a:gd name="connsiteY2" fmla="*/ 136174 h 322588"/>
              <a:gd name="connsiteX3" fmla="*/ 0 w 332059"/>
              <a:gd name="connsiteY3" fmla="*/ 153651 h 322588"/>
              <a:gd name="connsiteX4" fmla="*/ 5825 w 332059"/>
              <a:gd name="connsiteY4" fmla="*/ 246858 h 322588"/>
              <a:gd name="connsiteX5" fmla="*/ 34953 w 332059"/>
              <a:gd name="connsiteY5" fmla="*/ 275985 h 322588"/>
              <a:gd name="connsiteX6" fmla="*/ 64081 w 332059"/>
              <a:gd name="connsiteY6" fmla="*/ 305112 h 322588"/>
              <a:gd name="connsiteX7" fmla="*/ 87384 w 332059"/>
              <a:gd name="connsiteY7" fmla="*/ 310937 h 322588"/>
              <a:gd name="connsiteX8" fmla="*/ 104861 w 332059"/>
              <a:gd name="connsiteY8" fmla="*/ 316763 h 322588"/>
              <a:gd name="connsiteX9" fmla="*/ 133989 w 332059"/>
              <a:gd name="connsiteY9" fmla="*/ 322588 h 322588"/>
              <a:gd name="connsiteX10" fmla="*/ 227198 w 332059"/>
              <a:gd name="connsiteY10" fmla="*/ 316763 h 322588"/>
              <a:gd name="connsiteX11" fmla="*/ 262152 w 332059"/>
              <a:gd name="connsiteY11" fmla="*/ 299287 h 322588"/>
              <a:gd name="connsiteX12" fmla="*/ 279628 w 332059"/>
              <a:gd name="connsiteY12" fmla="*/ 293461 h 322588"/>
              <a:gd name="connsiteX13" fmla="*/ 291280 w 332059"/>
              <a:gd name="connsiteY13" fmla="*/ 275985 h 322588"/>
              <a:gd name="connsiteX14" fmla="*/ 308756 w 332059"/>
              <a:gd name="connsiteY14" fmla="*/ 264334 h 322588"/>
              <a:gd name="connsiteX15" fmla="*/ 320408 w 332059"/>
              <a:gd name="connsiteY15" fmla="*/ 229381 h 322588"/>
              <a:gd name="connsiteX16" fmla="*/ 332059 w 332059"/>
              <a:gd name="connsiteY16" fmla="*/ 206080 h 322588"/>
              <a:gd name="connsiteX17" fmla="*/ 326233 w 332059"/>
              <a:gd name="connsiteY17" fmla="*/ 95396 h 322588"/>
              <a:gd name="connsiteX18" fmla="*/ 302931 w 332059"/>
              <a:gd name="connsiteY18" fmla="*/ 60444 h 322588"/>
              <a:gd name="connsiteX19" fmla="*/ 273803 w 332059"/>
              <a:gd name="connsiteY19" fmla="*/ 19665 h 322588"/>
              <a:gd name="connsiteX20" fmla="*/ 221372 w 332059"/>
              <a:gd name="connsiteY20" fmla="*/ 2189 h 32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2059" h="322588">
                <a:moveTo>
                  <a:pt x="75733" y="60444"/>
                </a:moveTo>
                <a:cubicBezTo>
                  <a:pt x="40298" y="66349"/>
                  <a:pt x="31528" y="59074"/>
                  <a:pt x="17477" y="101222"/>
                </a:cubicBezTo>
                <a:lnTo>
                  <a:pt x="5825" y="136174"/>
                </a:lnTo>
                <a:lnTo>
                  <a:pt x="0" y="153651"/>
                </a:lnTo>
                <a:cubicBezTo>
                  <a:pt x="1942" y="184720"/>
                  <a:pt x="970" y="216109"/>
                  <a:pt x="5825" y="246858"/>
                </a:cubicBezTo>
                <a:cubicBezTo>
                  <a:pt x="8493" y="263754"/>
                  <a:pt x="24519" y="266856"/>
                  <a:pt x="34953" y="275985"/>
                </a:cubicBezTo>
                <a:cubicBezTo>
                  <a:pt x="45287" y="285027"/>
                  <a:pt x="50760" y="301782"/>
                  <a:pt x="64081" y="305112"/>
                </a:cubicBezTo>
                <a:cubicBezTo>
                  <a:pt x="71849" y="307054"/>
                  <a:pt x="79685" y="308737"/>
                  <a:pt x="87384" y="310937"/>
                </a:cubicBezTo>
                <a:cubicBezTo>
                  <a:pt x="93289" y="312624"/>
                  <a:pt x="98904" y="315274"/>
                  <a:pt x="104861" y="316763"/>
                </a:cubicBezTo>
                <a:cubicBezTo>
                  <a:pt x="114467" y="319164"/>
                  <a:pt x="124280" y="320646"/>
                  <a:pt x="133989" y="322588"/>
                </a:cubicBezTo>
                <a:cubicBezTo>
                  <a:pt x="165059" y="320646"/>
                  <a:pt x="196239" y="320022"/>
                  <a:pt x="227198" y="316763"/>
                </a:cubicBezTo>
                <a:cubicBezTo>
                  <a:pt x="245742" y="314811"/>
                  <a:pt x="245922" y="307402"/>
                  <a:pt x="262152" y="299287"/>
                </a:cubicBezTo>
                <a:cubicBezTo>
                  <a:pt x="267644" y="296541"/>
                  <a:pt x="273803" y="295403"/>
                  <a:pt x="279628" y="293461"/>
                </a:cubicBezTo>
                <a:cubicBezTo>
                  <a:pt x="283512" y="287636"/>
                  <a:pt x="286329" y="280936"/>
                  <a:pt x="291280" y="275985"/>
                </a:cubicBezTo>
                <a:cubicBezTo>
                  <a:pt x="296231" y="271034"/>
                  <a:pt x="305045" y="270271"/>
                  <a:pt x="308756" y="264334"/>
                </a:cubicBezTo>
                <a:cubicBezTo>
                  <a:pt x="315265" y="253919"/>
                  <a:pt x="314915" y="240366"/>
                  <a:pt x="320408" y="229381"/>
                </a:cubicBezTo>
                <a:lnTo>
                  <a:pt x="332059" y="206080"/>
                </a:lnTo>
                <a:cubicBezTo>
                  <a:pt x="330117" y="169185"/>
                  <a:pt x="333479" y="131624"/>
                  <a:pt x="326233" y="95396"/>
                </a:cubicBezTo>
                <a:cubicBezTo>
                  <a:pt x="323487" y="81665"/>
                  <a:pt x="307359" y="73728"/>
                  <a:pt x="302931" y="60444"/>
                </a:cubicBezTo>
                <a:cubicBezTo>
                  <a:pt x="289338" y="19665"/>
                  <a:pt x="302931" y="29375"/>
                  <a:pt x="273803" y="19665"/>
                </a:cubicBezTo>
                <a:cubicBezTo>
                  <a:pt x="254612" y="-9121"/>
                  <a:pt x="269153" y="2189"/>
                  <a:pt x="221372" y="2189"/>
                </a:cubicBezTo>
              </a:path>
            </a:pathLst>
          </a:custGeom>
          <a:ln w="57150" cmpd="sng">
            <a:solidFill>
              <a:schemeClr val="tx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rot="19360281">
            <a:off x="5894391" y="3345032"/>
            <a:ext cx="245656" cy="243233"/>
          </a:xfrm>
          <a:custGeom>
            <a:avLst/>
            <a:gdLst>
              <a:gd name="connsiteX0" fmla="*/ 75733 w 332059"/>
              <a:gd name="connsiteY0" fmla="*/ 60444 h 322588"/>
              <a:gd name="connsiteX1" fmla="*/ 17477 w 332059"/>
              <a:gd name="connsiteY1" fmla="*/ 101222 h 322588"/>
              <a:gd name="connsiteX2" fmla="*/ 5825 w 332059"/>
              <a:gd name="connsiteY2" fmla="*/ 136174 h 322588"/>
              <a:gd name="connsiteX3" fmla="*/ 0 w 332059"/>
              <a:gd name="connsiteY3" fmla="*/ 153651 h 322588"/>
              <a:gd name="connsiteX4" fmla="*/ 5825 w 332059"/>
              <a:gd name="connsiteY4" fmla="*/ 246858 h 322588"/>
              <a:gd name="connsiteX5" fmla="*/ 34953 w 332059"/>
              <a:gd name="connsiteY5" fmla="*/ 275985 h 322588"/>
              <a:gd name="connsiteX6" fmla="*/ 64081 w 332059"/>
              <a:gd name="connsiteY6" fmla="*/ 305112 h 322588"/>
              <a:gd name="connsiteX7" fmla="*/ 87384 w 332059"/>
              <a:gd name="connsiteY7" fmla="*/ 310937 h 322588"/>
              <a:gd name="connsiteX8" fmla="*/ 104861 w 332059"/>
              <a:gd name="connsiteY8" fmla="*/ 316763 h 322588"/>
              <a:gd name="connsiteX9" fmla="*/ 133989 w 332059"/>
              <a:gd name="connsiteY9" fmla="*/ 322588 h 322588"/>
              <a:gd name="connsiteX10" fmla="*/ 227198 w 332059"/>
              <a:gd name="connsiteY10" fmla="*/ 316763 h 322588"/>
              <a:gd name="connsiteX11" fmla="*/ 262152 w 332059"/>
              <a:gd name="connsiteY11" fmla="*/ 299287 h 322588"/>
              <a:gd name="connsiteX12" fmla="*/ 279628 w 332059"/>
              <a:gd name="connsiteY12" fmla="*/ 293461 h 322588"/>
              <a:gd name="connsiteX13" fmla="*/ 291280 w 332059"/>
              <a:gd name="connsiteY13" fmla="*/ 275985 h 322588"/>
              <a:gd name="connsiteX14" fmla="*/ 308756 w 332059"/>
              <a:gd name="connsiteY14" fmla="*/ 264334 h 322588"/>
              <a:gd name="connsiteX15" fmla="*/ 320408 w 332059"/>
              <a:gd name="connsiteY15" fmla="*/ 229381 h 322588"/>
              <a:gd name="connsiteX16" fmla="*/ 332059 w 332059"/>
              <a:gd name="connsiteY16" fmla="*/ 206080 h 322588"/>
              <a:gd name="connsiteX17" fmla="*/ 326233 w 332059"/>
              <a:gd name="connsiteY17" fmla="*/ 95396 h 322588"/>
              <a:gd name="connsiteX18" fmla="*/ 302931 w 332059"/>
              <a:gd name="connsiteY18" fmla="*/ 60444 h 322588"/>
              <a:gd name="connsiteX19" fmla="*/ 273803 w 332059"/>
              <a:gd name="connsiteY19" fmla="*/ 19665 h 322588"/>
              <a:gd name="connsiteX20" fmla="*/ 221372 w 332059"/>
              <a:gd name="connsiteY20" fmla="*/ 2189 h 32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2059" h="322588">
                <a:moveTo>
                  <a:pt x="75733" y="60444"/>
                </a:moveTo>
                <a:cubicBezTo>
                  <a:pt x="40298" y="66349"/>
                  <a:pt x="31528" y="59074"/>
                  <a:pt x="17477" y="101222"/>
                </a:cubicBezTo>
                <a:lnTo>
                  <a:pt x="5825" y="136174"/>
                </a:lnTo>
                <a:lnTo>
                  <a:pt x="0" y="153651"/>
                </a:lnTo>
                <a:cubicBezTo>
                  <a:pt x="1942" y="184720"/>
                  <a:pt x="970" y="216109"/>
                  <a:pt x="5825" y="246858"/>
                </a:cubicBezTo>
                <a:cubicBezTo>
                  <a:pt x="8493" y="263754"/>
                  <a:pt x="24519" y="266856"/>
                  <a:pt x="34953" y="275985"/>
                </a:cubicBezTo>
                <a:cubicBezTo>
                  <a:pt x="45287" y="285027"/>
                  <a:pt x="50760" y="301782"/>
                  <a:pt x="64081" y="305112"/>
                </a:cubicBezTo>
                <a:cubicBezTo>
                  <a:pt x="71849" y="307054"/>
                  <a:pt x="79685" y="308737"/>
                  <a:pt x="87384" y="310937"/>
                </a:cubicBezTo>
                <a:cubicBezTo>
                  <a:pt x="93289" y="312624"/>
                  <a:pt x="98904" y="315274"/>
                  <a:pt x="104861" y="316763"/>
                </a:cubicBezTo>
                <a:cubicBezTo>
                  <a:pt x="114467" y="319164"/>
                  <a:pt x="124280" y="320646"/>
                  <a:pt x="133989" y="322588"/>
                </a:cubicBezTo>
                <a:cubicBezTo>
                  <a:pt x="165059" y="320646"/>
                  <a:pt x="196239" y="320022"/>
                  <a:pt x="227198" y="316763"/>
                </a:cubicBezTo>
                <a:cubicBezTo>
                  <a:pt x="245742" y="314811"/>
                  <a:pt x="245922" y="307402"/>
                  <a:pt x="262152" y="299287"/>
                </a:cubicBezTo>
                <a:cubicBezTo>
                  <a:pt x="267644" y="296541"/>
                  <a:pt x="273803" y="295403"/>
                  <a:pt x="279628" y="293461"/>
                </a:cubicBezTo>
                <a:cubicBezTo>
                  <a:pt x="283512" y="287636"/>
                  <a:pt x="286329" y="280936"/>
                  <a:pt x="291280" y="275985"/>
                </a:cubicBezTo>
                <a:cubicBezTo>
                  <a:pt x="296231" y="271034"/>
                  <a:pt x="305045" y="270271"/>
                  <a:pt x="308756" y="264334"/>
                </a:cubicBezTo>
                <a:cubicBezTo>
                  <a:pt x="315265" y="253919"/>
                  <a:pt x="314915" y="240366"/>
                  <a:pt x="320408" y="229381"/>
                </a:cubicBezTo>
                <a:lnTo>
                  <a:pt x="332059" y="206080"/>
                </a:lnTo>
                <a:cubicBezTo>
                  <a:pt x="330117" y="169185"/>
                  <a:pt x="333479" y="131624"/>
                  <a:pt x="326233" y="95396"/>
                </a:cubicBezTo>
                <a:cubicBezTo>
                  <a:pt x="323487" y="81665"/>
                  <a:pt x="307359" y="73728"/>
                  <a:pt x="302931" y="60444"/>
                </a:cubicBezTo>
                <a:cubicBezTo>
                  <a:pt x="289338" y="19665"/>
                  <a:pt x="302931" y="29375"/>
                  <a:pt x="273803" y="19665"/>
                </a:cubicBezTo>
                <a:cubicBezTo>
                  <a:pt x="254612" y="-9121"/>
                  <a:pt x="269153" y="2189"/>
                  <a:pt x="221372" y="2189"/>
                </a:cubicBezTo>
              </a:path>
            </a:pathLst>
          </a:custGeom>
          <a:ln w="57150" cmpd="sng">
            <a:solidFill>
              <a:schemeClr val="tx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rot="5120495" flipH="1">
            <a:off x="6277157" y="3633698"/>
            <a:ext cx="254022" cy="281567"/>
          </a:xfrm>
          <a:custGeom>
            <a:avLst/>
            <a:gdLst>
              <a:gd name="connsiteX0" fmla="*/ 75733 w 332059"/>
              <a:gd name="connsiteY0" fmla="*/ 60444 h 322588"/>
              <a:gd name="connsiteX1" fmla="*/ 17477 w 332059"/>
              <a:gd name="connsiteY1" fmla="*/ 101222 h 322588"/>
              <a:gd name="connsiteX2" fmla="*/ 5825 w 332059"/>
              <a:gd name="connsiteY2" fmla="*/ 136174 h 322588"/>
              <a:gd name="connsiteX3" fmla="*/ 0 w 332059"/>
              <a:gd name="connsiteY3" fmla="*/ 153651 h 322588"/>
              <a:gd name="connsiteX4" fmla="*/ 5825 w 332059"/>
              <a:gd name="connsiteY4" fmla="*/ 246858 h 322588"/>
              <a:gd name="connsiteX5" fmla="*/ 34953 w 332059"/>
              <a:gd name="connsiteY5" fmla="*/ 275985 h 322588"/>
              <a:gd name="connsiteX6" fmla="*/ 64081 w 332059"/>
              <a:gd name="connsiteY6" fmla="*/ 305112 h 322588"/>
              <a:gd name="connsiteX7" fmla="*/ 87384 w 332059"/>
              <a:gd name="connsiteY7" fmla="*/ 310937 h 322588"/>
              <a:gd name="connsiteX8" fmla="*/ 104861 w 332059"/>
              <a:gd name="connsiteY8" fmla="*/ 316763 h 322588"/>
              <a:gd name="connsiteX9" fmla="*/ 133989 w 332059"/>
              <a:gd name="connsiteY9" fmla="*/ 322588 h 322588"/>
              <a:gd name="connsiteX10" fmla="*/ 227198 w 332059"/>
              <a:gd name="connsiteY10" fmla="*/ 316763 h 322588"/>
              <a:gd name="connsiteX11" fmla="*/ 262152 w 332059"/>
              <a:gd name="connsiteY11" fmla="*/ 299287 h 322588"/>
              <a:gd name="connsiteX12" fmla="*/ 279628 w 332059"/>
              <a:gd name="connsiteY12" fmla="*/ 293461 h 322588"/>
              <a:gd name="connsiteX13" fmla="*/ 291280 w 332059"/>
              <a:gd name="connsiteY13" fmla="*/ 275985 h 322588"/>
              <a:gd name="connsiteX14" fmla="*/ 308756 w 332059"/>
              <a:gd name="connsiteY14" fmla="*/ 264334 h 322588"/>
              <a:gd name="connsiteX15" fmla="*/ 320408 w 332059"/>
              <a:gd name="connsiteY15" fmla="*/ 229381 h 322588"/>
              <a:gd name="connsiteX16" fmla="*/ 332059 w 332059"/>
              <a:gd name="connsiteY16" fmla="*/ 206080 h 322588"/>
              <a:gd name="connsiteX17" fmla="*/ 326233 w 332059"/>
              <a:gd name="connsiteY17" fmla="*/ 95396 h 322588"/>
              <a:gd name="connsiteX18" fmla="*/ 302931 w 332059"/>
              <a:gd name="connsiteY18" fmla="*/ 60444 h 322588"/>
              <a:gd name="connsiteX19" fmla="*/ 273803 w 332059"/>
              <a:gd name="connsiteY19" fmla="*/ 19665 h 322588"/>
              <a:gd name="connsiteX20" fmla="*/ 221372 w 332059"/>
              <a:gd name="connsiteY20" fmla="*/ 2189 h 32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2059" h="322588">
                <a:moveTo>
                  <a:pt x="75733" y="60444"/>
                </a:moveTo>
                <a:cubicBezTo>
                  <a:pt x="40298" y="66349"/>
                  <a:pt x="31528" y="59074"/>
                  <a:pt x="17477" y="101222"/>
                </a:cubicBezTo>
                <a:lnTo>
                  <a:pt x="5825" y="136174"/>
                </a:lnTo>
                <a:lnTo>
                  <a:pt x="0" y="153651"/>
                </a:lnTo>
                <a:cubicBezTo>
                  <a:pt x="1942" y="184720"/>
                  <a:pt x="970" y="216109"/>
                  <a:pt x="5825" y="246858"/>
                </a:cubicBezTo>
                <a:cubicBezTo>
                  <a:pt x="8493" y="263754"/>
                  <a:pt x="24519" y="266856"/>
                  <a:pt x="34953" y="275985"/>
                </a:cubicBezTo>
                <a:cubicBezTo>
                  <a:pt x="45287" y="285027"/>
                  <a:pt x="50760" y="301782"/>
                  <a:pt x="64081" y="305112"/>
                </a:cubicBezTo>
                <a:cubicBezTo>
                  <a:pt x="71849" y="307054"/>
                  <a:pt x="79685" y="308737"/>
                  <a:pt x="87384" y="310937"/>
                </a:cubicBezTo>
                <a:cubicBezTo>
                  <a:pt x="93289" y="312624"/>
                  <a:pt x="98904" y="315274"/>
                  <a:pt x="104861" y="316763"/>
                </a:cubicBezTo>
                <a:cubicBezTo>
                  <a:pt x="114467" y="319164"/>
                  <a:pt x="124280" y="320646"/>
                  <a:pt x="133989" y="322588"/>
                </a:cubicBezTo>
                <a:cubicBezTo>
                  <a:pt x="165059" y="320646"/>
                  <a:pt x="196239" y="320022"/>
                  <a:pt x="227198" y="316763"/>
                </a:cubicBezTo>
                <a:cubicBezTo>
                  <a:pt x="245742" y="314811"/>
                  <a:pt x="245922" y="307402"/>
                  <a:pt x="262152" y="299287"/>
                </a:cubicBezTo>
                <a:cubicBezTo>
                  <a:pt x="267644" y="296541"/>
                  <a:pt x="273803" y="295403"/>
                  <a:pt x="279628" y="293461"/>
                </a:cubicBezTo>
                <a:cubicBezTo>
                  <a:pt x="283512" y="287636"/>
                  <a:pt x="286329" y="280936"/>
                  <a:pt x="291280" y="275985"/>
                </a:cubicBezTo>
                <a:cubicBezTo>
                  <a:pt x="296231" y="271034"/>
                  <a:pt x="305045" y="270271"/>
                  <a:pt x="308756" y="264334"/>
                </a:cubicBezTo>
                <a:cubicBezTo>
                  <a:pt x="315265" y="253919"/>
                  <a:pt x="314915" y="240366"/>
                  <a:pt x="320408" y="229381"/>
                </a:cubicBezTo>
                <a:lnTo>
                  <a:pt x="332059" y="206080"/>
                </a:lnTo>
                <a:cubicBezTo>
                  <a:pt x="330117" y="169185"/>
                  <a:pt x="333479" y="131624"/>
                  <a:pt x="326233" y="95396"/>
                </a:cubicBezTo>
                <a:cubicBezTo>
                  <a:pt x="323487" y="81665"/>
                  <a:pt x="307359" y="73728"/>
                  <a:pt x="302931" y="60444"/>
                </a:cubicBezTo>
                <a:cubicBezTo>
                  <a:pt x="289338" y="19665"/>
                  <a:pt x="302931" y="29375"/>
                  <a:pt x="273803" y="19665"/>
                </a:cubicBezTo>
                <a:cubicBezTo>
                  <a:pt x="254612" y="-9121"/>
                  <a:pt x="269153" y="2189"/>
                  <a:pt x="221372" y="2189"/>
                </a:cubicBezTo>
              </a:path>
            </a:pathLst>
          </a:custGeom>
          <a:ln w="57150" cmpd="sng">
            <a:solidFill>
              <a:schemeClr val="tx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rot="5120495" flipH="1">
            <a:off x="5342617" y="2931800"/>
            <a:ext cx="135318" cy="144523"/>
          </a:xfrm>
          <a:custGeom>
            <a:avLst/>
            <a:gdLst>
              <a:gd name="connsiteX0" fmla="*/ 75733 w 332059"/>
              <a:gd name="connsiteY0" fmla="*/ 60444 h 322588"/>
              <a:gd name="connsiteX1" fmla="*/ 17477 w 332059"/>
              <a:gd name="connsiteY1" fmla="*/ 101222 h 322588"/>
              <a:gd name="connsiteX2" fmla="*/ 5825 w 332059"/>
              <a:gd name="connsiteY2" fmla="*/ 136174 h 322588"/>
              <a:gd name="connsiteX3" fmla="*/ 0 w 332059"/>
              <a:gd name="connsiteY3" fmla="*/ 153651 h 322588"/>
              <a:gd name="connsiteX4" fmla="*/ 5825 w 332059"/>
              <a:gd name="connsiteY4" fmla="*/ 246858 h 322588"/>
              <a:gd name="connsiteX5" fmla="*/ 34953 w 332059"/>
              <a:gd name="connsiteY5" fmla="*/ 275985 h 322588"/>
              <a:gd name="connsiteX6" fmla="*/ 64081 w 332059"/>
              <a:gd name="connsiteY6" fmla="*/ 305112 h 322588"/>
              <a:gd name="connsiteX7" fmla="*/ 87384 w 332059"/>
              <a:gd name="connsiteY7" fmla="*/ 310937 h 322588"/>
              <a:gd name="connsiteX8" fmla="*/ 104861 w 332059"/>
              <a:gd name="connsiteY8" fmla="*/ 316763 h 322588"/>
              <a:gd name="connsiteX9" fmla="*/ 133989 w 332059"/>
              <a:gd name="connsiteY9" fmla="*/ 322588 h 322588"/>
              <a:gd name="connsiteX10" fmla="*/ 227198 w 332059"/>
              <a:gd name="connsiteY10" fmla="*/ 316763 h 322588"/>
              <a:gd name="connsiteX11" fmla="*/ 262152 w 332059"/>
              <a:gd name="connsiteY11" fmla="*/ 299287 h 322588"/>
              <a:gd name="connsiteX12" fmla="*/ 279628 w 332059"/>
              <a:gd name="connsiteY12" fmla="*/ 293461 h 322588"/>
              <a:gd name="connsiteX13" fmla="*/ 291280 w 332059"/>
              <a:gd name="connsiteY13" fmla="*/ 275985 h 322588"/>
              <a:gd name="connsiteX14" fmla="*/ 308756 w 332059"/>
              <a:gd name="connsiteY14" fmla="*/ 264334 h 322588"/>
              <a:gd name="connsiteX15" fmla="*/ 320408 w 332059"/>
              <a:gd name="connsiteY15" fmla="*/ 229381 h 322588"/>
              <a:gd name="connsiteX16" fmla="*/ 332059 w 332059"/>
              <a:gd name="connsiteY16" fmla="*/ 206080 h 322588"/>
              <a:gd name="connsiteX17" fmla="*/ 326233 w 332059"/>
              <a:gd name="connsiteY17" fmla="*/ 95396 h 322588"/>
              <a:gd name="connsiteX18" fmla="*/ 302931 w 332059"/>
              <a:gd name="connsiteY18" fmla="*/ 60444 h 322588"/>
              <a:gd name="connsiteX19" fmla="*/ 273803 w 332059"/>
              <a:gd name="connsiteY19" fmla="*/ 19665 h 322588"/>
              <a:gd name="connsiteX20" fmla="*/ 221372 w 332059"/>
              <a:gd name="connsiteY20" fmla="*/ 2189 h 32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2059" h="322588">
                <a:moveTo>
                  <a:pt x="75733" y="60444"/>
                </a:moveTo>
                <a:cubicBezTo>
                  <a:pt x="40298" y="66349"/>
                  <a:pt x="31528" y="59074"/>
                  <a:pt x="17477" y="101222"/>
                </a:cubicBezTo>
                <a:lnTo>
                  <a:pt x="5825" y="136174"/>
                </a:lnTo>
                <a:lnTo>
                  <a:pt x="0" y="153651"/>
                </a:lnTo>
                <a:cubicBezTo>
                  <a:pt x="1942" y="184720"/>
                  <a:pt x="970" y="216109"/>
                  <a:pt x="5825" y="246858"/>
                </a:cubicBezTo>
                <a:cubicBezTo>
                  <a:pt x="8493" y="263754"/>
                  <a:pt x="24519" y="266856"/>
                  <a:pt x="34953" y="275985"/>
                </a:cubicBezTo>
                <a:cubicBezTo>
                  <a:pt x="45287" y="285027"/>
                  <a:pt x="50760" y="301782"/>
                  <a:pt x="64081" y="305112"/>
                </a:cubicBezTo>
                <a:cubicBezTo>
                  <a:pt x="71849" y="307054"/>
                  <a:pt x="79685" y="308737"/>
                  <a:pt x="87384" y="310937"/>
                </a:cubicBezTo>
                <a:cubicBezTo>
                  <a:pt x="93289" y="312624"/>
                  <a:pt x="98904" y="315274"/>
                  <a:pt x="104861" y="316763"/>
                </a:cubicBezTo>
                <a:cubicBezTo>
                  <a:pt x="114467" y="319164"/>
                  <a:pt x="124280" y="320646"/>
                  <a:pt x="133989" y="322588"/>
                </a:cubicBezTo>
                <a:cubicBezTo>
                  <a:pt x="165059" y="320646"/>
                  <a:pt x="196239" y="320022"/>
                  <a:pt x="227198" y="316763"/>
                </a:cubicBezTo>
                <a:cubicBezTo>
                  <a:pt x="245742" y="314811"/>
                  <a:pt x="245922" y="307402"/>
                  <a:pt x="262152" y="299287"/>
                </a:cubicBezTo>
                <a:cubicBezTo>
                  <a:pt x="267644" y="296541"/>
                  <a:pt x="273803" y="295403"/>
                  <a:pt x="279628" y="293461"/>
                </a:cubicBezTo>
                <a:cubicBezTo>
                  <a:pt x="283512" y="287636"/>
                  <a:pt x="286329" y="280936"/>
                  <a:pt x="291280" y="275985"/>
                </a:cubicBezTo>
                <a:cubicBezTo>
                  <a:pt x="296231" y="271034"/>
                  <a:pt x="305045" y="270271"/>
                  <a:pt x="308756" y="264334"/>
                </a:cubicBezTo>
                <a:cubicBezTo>
                  <a:pt x="315265" y="253919"/>
                  <a:pt x="314915" y="240366"/>
                  <a:pt x="320408" y="229381"/>
                </a:cubicBezTo>
                <a:lnTo>
                  <a:pt x="332059" y="206080"/>
                </a:lnTo>
                <a:cubicBezTo>
                  <a:pt x="330117" y="169185"/>
                  <a:pt x="333479" y="131624"/>
                  <a:pt x="326233" y="95396"/>
                </a:cubicBezTo>
                <a:cubicBezTo>
                  <a:pt x="323487" y="81665"/>
                  <a:pt x="307359" y="73728"/>
                  <a:pt x="302931" y="60444"/>
                </a:cubicBezTo>
                <a:cubicBezTo>
                  <a:pt x="289338" y="19665"/>
                  <a:pt x="302931" y="29375"/>
                  <a:pt x="273803" y="19665"/>
                </a:cubicBezTo>
                <a:cubicBezTo>
                  <a:pt x="254612" y="-9121"/>
                  <a:pt x="269153" y="2189"/>
                  <a:pt x="221372" y="2189"/>
                </a:cubicBezTo>
              </a:path>
            </a:pathLst>
          </a:custGeom>
          <a:ln w="57150" cmpd="sng">
            <a:solidFill>
              <a:schemeClr val="tx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Isosceles Triangle 10"/>
          <p:cNvSpPr/>
          <p:nvPr/>
        </p:nvSpPr>
        <p:spPr>
          <a:xfrm rot="8351550">
            <a:off x="5426080" y="2933457"/>
            <a:ext cx="146733" cy="117909"/>
          </a:xfrm>
          <a:prstGeom prst="triangle">
            <a:avLst/>
          </a:prstGeom>
          <a:solidFill>
            <a:schemeClr val="tx1">
              <a:lumMod val="85000"/>
            </a:schemeClr>
          </a:solidFill>
          <a:ln w="76200" cmpd="sng">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Isosceles Triangle 22"/>
          <p:cNvSpPr/>
          <p:nvPr/>
        </p:nvSpPr>
        <p:spPr>
          <a:xfrm rot="14707754">
            <a:off x="5879855" y="3296944"/>
            <a:ext cx="134116" cy="132710"/>
          </a:xfrm>
          <a:prstGeom prst="triangle">
            <a:avLst/>
          </a:prstGeom>
          <a:solidFill>
            <a:schemeClr val="tx1">
              <a:lumMod val="85000"/>
            </a:schemeClr>
          </a:solidFill>
          <a:ln w="76200" cmpd="sng">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Isosceles Triangle 23"/>
          <p:cNvSpPr/>
          <p:nvPr/>
        </p:nvSpPr>
        <p:spPr>
          <a:xfrm rot="9200731">
            <a:off x="6439387" y="3667386"/>
            <a:ext cx="219018" cy="180621"/>
          </a:xfrm>
          <a:prstGeom prst="triangle">
            <a:avLst/>
          </a:prstGeom>
          <a:solidFill>
            <a:schemeClr val="tx1">
              <a:lumMod val="85000"/>
            </a:schemeClr>
          </a:solidFill>
          <a:ln w="76200" cmpd="sng">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Isosceles Triangle 24"/>
          <p:cNvSpPr/>
          <p:nvPr/>
        </p:nvSpPr>
        <p:spPr>
          <a:xfrm rot="16544880">
            <a:off x="6696432" y="3831434"/>
            <a:ext cx="219018" cy="180621"/>
          </a:xfrm>
          <a:prstGeom prst="triangle">
            <a:avLst/>
          </a:prstGeom>
          <a:solidFill>
            <a:schemeClr val="tx1">
              <a:lumMod val="85000"/>
            </a:schemeClr>
          </a:solidFill>
          <a:ln w="76200" cmpd="sng">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Freeform 25"/>
          <p:cNvSpPr/>
          <p:nvPr/>
        </p:nvSpPr>
        <p:spPr>
          <a:xfrm rot="7692933">
            <a:off x="5618517" y="3141480"/>
            <a:ext cx="190963" cy="184304"/>
          </a:xfrm>
          <a:custGeom>
            <a:avLst/>
            <a:gdLst>
              <a:gd name="connsiteX0" fmla="*/ 75733 w 332059"/>
              <a:gd name="connsiteY0" fmla="*/ 60444 h 322588"/>
              <a:gd name="connsiteX1" fmla="*/ 17477 w 332059"/>
              <a:gd name="connsiteY1" fmla="*/ 101222 h 322588"/>
              <a:gd name="connsiteX2" fmla="*/ 5825 w 332059"/>
              <a:gd name="connsiteY2" fmla="*/ 136174 h 322588"/>
              <a:gd name="connsiteX3" fmla="*/ 0 w 332059"/>
              <a:gd name="connsiteY3" fmla="*/ 153651 h 322588"/>
              <a:gd name="connsiteX4" fmla="*/ 5825 w 332059"/>
              <a:gd name="connsiteY4" fmla="*/ 246858 h 322588"/>
              <a:gd name="connsiteX5" fmla="*/ 34953 w 332059"/>
              <a:gd name="connsiteY5" fmla="*/ 275985 h 322588"/>
              <a:gd name="connsiteX6" fmla="*/ 64081 w 332059"/>
              <a:gd name="connsiteY6" fmla="*/ 305112 h 322588"/>
              <a:gd name="connsiteX7" fmla="*/ 87384 w 332059"/>
              <a:gd name="connsiteY7" fmla="*/ 310937 h 322588"/>
              <a:gd name="connsiteX8" fmla="*/ 104861 w 332059"/>
              <a:gd name="connsiteY8" fmla="*/ 316763 h 322588"/>
              <a:gd name="connsiteX9" fmla="*/ 133989 w 332059"/>
              <a:gd name="connsiteY9" fmla="*/ 322588 h 322588"/>
              <a:gd name="connsiteX10" fmla="*/ 227198 w 332059"/>
              <a:gd name="connsiteY10" fmla="*/ 316763 h 322588"/>
              <a:gd name="connsiteX11" fmla="*/ 262152 w 332059"/>
              <a:gd name="connsiteY11" fmla="*/ 299287 h 322588"/>
              <a:gd name="connsiteX12" fmla="*/ 279628 w 332059"/>
              <a:gd name="connsiteY12" fmla="*/ 293461 h 322588"/>
              <a:gd name="connsiteX13" fmla="*/ 291280 w 332059"/>
              <a:gd name="connsiteY13" fmla="*/ 275985 h 322588"/>
              <a:gd name="connsiteX14" fmla="*/ 308756 w 332059"/>
              <a:gd name="connsiteY14" fmla="*/ 264334 h 322588"/>
              <a:gd name="connsiteX15" fmla="*/ 320408 w 332059"/>
              <a:gd name="connsiteY15" fmla="*/ 229381 h 322588"/>
              <a:gd name="connsiteX16" fmla="*/ 332059 w 332059"/>
              <a:gd name="connsiteY16" fmla="*/ 206080 h 322588"/>
              <a:gd name="connsiteX17" fmla="*/ 326233 w 332059"/>
              <a:gd name="connsiteY17" fmla="*/ 95396 h 322588"/>
              <a:gd name="connsiteX18" fmla="*/ 302931 w 332059"/>
              <a:gd name="connsiteY18" fmla="*/ 60444 h 322588"/>
              <a:gd name="connsiteX19" fmla="*/ 273803 w 332059"/>
              <a:gd name="connsiteY19" fmla="*/ 19665 h 322588"/>
              <a:gd name="connsiteX20" fmla="*/ 221372 w 332059"/>
              <a:gd name="connsiteY20" fmla="*/ 2189 h 32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2059" h="322588">
                <a:moveTo>
                  <a:pt x="75733" y="60444"/>
                </a:moveTo>
                <a:cubicBezTo>
                  <a:pt x="40298" y="66349"/>
                  <a:pt x="31528" y="59074"/>
                  <a:pt x="17477" y="101222"/>
                </a:cubicBezTo>
                <a:lnTo>
                  <a:pt x="5825" y="136174"/>
                </a:lnTo>
                <a:lnTo>
                  <a:pt x="0" y="153651"/>
                </a:lnTo>
                <a:cubicBezTo>
                  <a:pt x="1942" y="184720"/>
                  <a:pt x="970" y="216109"/>
                  <a:pt x="5825" y="246858"/>
                </a:cubicBezTo>
                <a:cubicBezTo>
                  <a:pt x="8493" y="263754"/>
                  <a:pt x="24519" y="266856"/>
                  <a:pt x="34953" y="275985"/>
                </a:cubicBezTo>
                <a:cubicBezTo>
                  <a:pt x="45287" y="285027"/>
                  <a:pt x="50760" y="301782"/>
                  <a:pt x="64081" y="305112"/>
                </a:cubicBezTo>
                <a:cubicBezTo>
                  <a:pt x="71849" y="307054"/>
                  <a:pt x="79685" y="308737"/>
                  <a:pt x="87384" y="310937"/>
                </a:cubicBezTo>
                <a:cubicBezTo>
                  <a:pt x="93289" y="312624"/>
                  <a:pt x="98904" y="315274"/>
                  <a:pt x="104861" y="316763"/>
                </a:cubicBezTo>
                <a:cubicBezTo>
                  <a:pt x="114467" y="319164"/>
                  <a:pt x="124280" y="320646"/>
                  <a:pt x="133989" y="322588"/>
                </a:cubicBezTo>
                <a:cubicBezTo>
                  <a:pt x="165059" y="320646"/>
                  <a:pt x="196239" y="320022"/>
                  <a:pt x="227198" y="316763"/>
                </a:cubicBezTo>
                <a:cubicBezTo>
                  <a:pt x="245742" y="314811"/>
                  <a:pt x="245922" y="307402"/>
                  <a:pt x="262152" y="299287"/>
                </a:cubicBezTo>
                <a:cubicBezTo>
                  <a:pt x="267644" y="296541"/>
                  <a:pt x="273803" y="295403"/>
                  <a:pt x="279628" y="293461"/>
                </a:cubicBezTo>
                <a:cubicBezTo>
                  <a:pt x="283512" y="287636"/>
                  <a:pt x="286329" y="280936"/>
                  <a:pt x="291280" y="275985"/>
                </a:cubicBezTo>
                <a:cubicBezTo>
                  <a:pt x="296231" y="271034"/>
                  <a:pt x="305045" y="270271"/>
                  <a:pt x="308756" y="264334"/>
                </a:cubicBezTo>
                <a:cubicBezTo>
                  <a:pt x="315265" y="253919"/>
                  <a:pt x="314915" y="240366"/>
                  <a:pt x="320408" y="229381"/>
                </a:cubicBezTo>
                <a:lnTo>
                  <a:pt x="332059" y="206080"/>
                </a:lnTo>
                <a:cubicBezTo>
                  <a:pt x="330117" y="169185"/>
                  <a:pt x="333479" y="131624"/>
                  <a:pt x="326233" y="95396"/>
                </a:cubicBezTo>
                <a:cubicBezTo>
                  <a:pt x="323487" y="81665"/>
                  <a:pt x="307359" y="73728"/>
                  <a:pt x="302931" y="60444"/>
                </a:cubicBezTo>
                <a:cubicBezTo>
                  <a:pt x="289338" y="19665"/>
                  <a:pt x="302931" y="29375"/>
                  <a:pt x="273803" y="19665"/>
                </a:cubicBezTo>
                <a:cubicBezTo>
                  <a:pt x="254612" y="-9121"/>
                  <a:pt x="269153" y="2189"/>
                  <a:pt x="221372" y="2189"/>
                </a:cubicBezTo>
              </a:path>
            </a:pathLst>
          </a:custGeom>
          <a:ln w="57150" cmpd="sng">
            <a:solidFill>
              <a:schemeClr val="tx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Isosceles Triangle 26"/>
          <p:cNvSpPr/>
          <p:nvPr/>
        </p:nvSpPr>
        <p:spPr>
          <a:xfrm rot="3835783">
            <a:off x="5708754" y="3245833"/>
            <a:ext cx="159332" cy="127111"/>
          </a:xfrm>
          <a:prstGeom prst="triangle">
            <a:avLst/>
          </a:prstGeom>
          <a:solidFill>
            <a:schemeClr val="tx1">
              <a:lumMod val="85000"/>
            </a:schemeClr>
          </a:solidFill>
          <a:ln w="76200" cmpd="sng">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103736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5"/>
            <a:ext cx="7467600" cy="1143000"/>
          </a:xfrm>
        </p:spPr>
        <p:txBody>
          <a:bodyPr>
            <a:normAutofit/>
          </a:bodyPr>
          <a:lstStyle/>
          <a:p>
            <a:r>
              <a:rPr lang="en-US" sz="3200" b="1" i="1" dirty="0">
                <a:latin typeface="+mn-lt"/>
              </a:rPr>
              <a:t>Basic Aerodynamics</a:t>
            </a:r>
            <a:endParaRPr lang="en-US" sz="1200" dirty="0">
              <a:latin typeface="+mn-lt"/>
            </a:endParaRPr>
          </a:p>
        </p:txBody>
      </p:sp>
      <p:sp>
        <p:nvSpPr>
          <p:cNvPr id="4" name="TextBox 3"/>
          <p:cNvSpPr txBox="1"/>
          <p:nvPr/>
        </p:nvSpPr>
        <p:spPr>
          <a:xfrm>
            <a:off x="374208" y="1156495"/>
            <a:ext cx="8425351" cy="4247317"/>
          </a:xfrm>
          <a:prstGeom prst="rect">
            <a:avLst/>
          </a:prstGeom>
          <a:noFill/>
        </p:spPr>
        <p:txBody>
          <a:bodyPr wrap="square" rtlCol="0">
            <a:spAutoFit/>
          </a:bodyPr>
          <a:lstStyle/>
          <a:p>
            <a:pPr marL="285750" indent="-285750">
              <a:buFont typeface="Arial"/>
              <a:buChar char="•"/>
            </a:pPr>
            <a:r>
              <a:rPr lang="en-US" b="1" i="1" dirty="0"/>
              <a:t>Objective: </a:t>
            </a:r>
            <a:r>
              <a:rPr lang="en-US" dirty="0"/>
              <a:t>To instruct the student, through lecture, the fundamentals of how aircraft fly.  </a:t>
            </a:r>
            <a:endParaRPr lang="en-US" b="1" i="1" dirty="0"/>
          </a:p>
          <a:p>
            <a:pPr marL="285750" indent="-285750">
              <a:buFont typeface="Arial"/>
              <a:buChar char="•"/>
            </a:pPr>
            <a:endParaRPr lang="en-US" dirty="0"/>
          </a:p>
          <a:p>
            <a:pPr marL="285750" indent="-285750">
              <a:buFont typeface="Arial"/>
              <a:buChar char="•"/>
            </a:pPr>
            <a:r>
              <a:rPr lang="en-US" b="1" i="1" dirty="0"/>
              <a:t>Motivation: </a:t>
            </a:r>
            <a:r>
              <a:rPr lang="en-US" dirty="0"/>
              <a:t>Knowing how aircraft achieve flight is common knowledge for any pilot, and must be thoroughly understood. </a:t>
            </a:r>
            <a:endParaRPr lang="en-US" b="1" i="1" dirty="0"/>
          </a:p>
          <a:p>
            <a:pPr marL="285750" indent="-285750">
              <a:buFont typeface="Arial"/>
              <a:buChar char="•"/>
            </a:pPr>
            <a:endParaRPr lang="en-US" b="1" i="1" dirty="0"/>
          </a:p>
          <a:p>
            <a:pPr marL="285750" indent="-285750">
              <a:buFont typeface="Arial"/>
              <a:buChar char="•"/>
            </a:pPr>
            <a:r>
              <a:rPr lang="en-US" b="1" i="1" dirty="0"/>
              <a:t>Overview: </a:t>
            </a:r>
            <a:r>
              <a:rPr lang="en-US" dirty="0"/>
              <a:t>This lesson will explain: </a:t>
            </a:r>
          </a:p>
          <a:p>
            <a:pPr marL="285750" indent="-285750">
              <a:buFont typeface="Arial"/>
              <a:buChar char="•"/>
            </a:pPr>
            <a:endParaRPr lang="en-US" b="1" i="1" dirty="0"/>
          </a:p>
          <a:p>
            <a:pPr marL="800100" lvl="1" indent="-342900">
              <a:buFont typeface="+mj-lt"/>
              <a:buAutoNum type="alphaLcPeriod"/>
            </a:pPr>
            <a:r>
              <a:rPr lang="en-US" dirty="0"/>
              <a:t>The four forces of flight</a:t>
            </a:r>
          </a:p>
          <a:p>
            <a:pPr marL="800100" lvl="1" indent="-342900">
              <a:buFont typeface="+mj-lt"/>
              <a:buAutoNum type="alphaLcPeriod"/>
            </a:pPr>
            <a:r>
              <a:rPr lang="en-US" dirty="0"/>
              <a:t>Airfoils</a:t>
            </a:r>
          </a:p>
          <a:p>
            <a:pPr marL="800100" lvl="1" indent="-342900">
              <a:buFont typeface="+mj-lt"/>
              <a:buAutoNum type="alphaLcPeriod"/>
            </a:pPr>
            <a:r>
              <a:rPr lang="en-US" dirty="0"/>
              <a:t>Bernoulli's principle</a:t>
            </a:r>
          </a:p>
          <a:p>
            <a:pPr marL="800100" lvl="1" indent="-342900">
              <a:buFont typeface="+mj-lt"/>
              <a:buAutoNum type="alphaLcPeriod"/>
            </a:pPr>
            <a:r>
              <a:rPr lang="en-US" dirty="0"/>
              <a:t>Newton’s 3</a:t>
            </a:r>
            <a:r>
              <a:rPr lang="en-US" baseline="30000" dirty="0"/>
              <a:t>rd</a:t>
            </a:r>
            <a:r>
              <a:rPr lang="en-US" dirty="0"/>
              <a:t> law</a:t>
            </a:r>
          </a:p>
          <a:p>
            <a:pPr marL="800100" lvl="1" indent="-342900">
              <a:buFont typeface="+mj-lt"/>
              <a:buAutoNum type="alphaLcPeriod"/>
            </a:pPr>
            <a:r>
              <a:rPr lang="en-US" dirty="0"/>
              <a:t>Blade stall</a:t>
            </a:r>
          </a:p>
          <a:p>
            <a:pPr marL="800100" lvl="1" indent="-342900">
              <a:buFont typeface="+mj-lt"/>
              <a:buAutoNum type="alphaLcPeriod"/>
            </a:pPr>
            <a:r>
              <a:rPr lang="en-US" dirty="0"/>
              <a:t>The three axes </a:t>
            </a:r>
          </a:p>
          <a:p>
            <a:pPr marL="285750" indent="-285750">
              <a:buFont typeface="Arial"/>
              <a:buChar char="•"/>
            </a:pPr>
            <a:endParaRPr lang="en-US" dirty="0"/>
          </a:p>
        </p:txBody>
      </p:sp>
      <p:sp>
        <p:nvSpPr>
          <p:cNvPr id="5" name="Right Arrow 4"/>
          <p:cNvSpPr/>
          <p:nvPr/>
        </p:nvSpPr>
        <p:spPr>
          <a:xfrm>
            <a:off x="7924800" y="5962952"/>
            <a:ext cx="1134533" cy="798286"/>
          </a:xfrm>
          <a:prstGeom prst="rightArrow">
            <a:avLst/>
          </a:prstGeom>
          <a:solidFill>
            <a:schemeClr val="accent5">
              <a:lumMod val="60000"/>
              <a:lumOff val="40000"/>
            </a:schemeClr>
          </a:solidFill>
          <a:effectLst>
            <a:glow>
              <a:schemeClr val="accent1">
                <a:tint val="30000"/>
                <a:shade val="95000"/>
                <a:satMod val="300000"/>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NEXT</a:t>
            </a:r>
          </a:p>
        </p:txBody>
      </p:sp>
    </p:spTree>
    <p:extLst>
      <p:ext uri="{BB962C8B-B14F-4D97-AF65-F5344CB8AC3E}">
        <p14:creationId xmlns:p14="http://schemas.microsoft.com/office/powerpoint/2010/main" val="178329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val 54"/>
          <p:cNvSpPr/>
          <p:nvPr/>
        </p:nvSpPr>
        <p:spPr>
          <a:xfrm>
            <a:off x="2488117" y="1439626"/>
            <a:ext cx="257283" cy="305747"/>
          </a:xfrm>
          <a:prstGeom prst="ellipse">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 name="Group 30"/>
          <p:cNvGrpSpPr/>
          <p:nvPr/>
        </p:nvGrpSpPr>
        <p:grpSpPr>
          <a:xfrm rot="2268969">
            <a:off x="2042410" y="2584675"/>
            <a:ext cx="5291363" cy="924153"/>
            <a:chOff x="1735103" y="2328651"/>
            <a:chExt cx="5291363" cy="924153"/>
          </a:xfrm>
        </p:grpSpPr>
        <p:sp>
          <p:nvSpPr>
            <p:cNvPr id="35" name="Freeform 34"/>
            <p:cNvSpPr/>
            <p:nvPr/>
          </p:nvSpPr>
          <p:spPr>
            <a:xfrm>
              <a:off x="1756916" y="2344500"/>
              <a:ext cx="5037378" cy="889781"/>
            </a:xfrm>
            <a:custGeom>
              <a:avLst/>
              <a:gdLst>
                <a:gd name="connsiteX0" fmla="*/ 5031984 w 5037378"/>
                <a:gd name="connsiteY0" fmla="*/ 679644 h 889781"/>
                <a:gd name="connsiteX1" fmla="*/ 3094909 w 5037378"/>
                <a:gd name="connsiteY1" fmla="*/ 204552 h 889781"/>
                <a:gd name="connsiteX2" fmla="*/ 2044137 w 5037378"/>
                <a:gd name="connsiteY2" fmla="*/ 30960 h 889781"/>
                <a:gd name="connsiteX3" fmla="*/ 1084737 w 5037378"/>
                <a:gd name="connsiteY3" fmla="*/ 12688 h 889781"/>
                <a:gd name="connsiteX4" fmla="*/ 381176 w 5037378"/>
                <a:gd name="connsiteY4" fmla="*/ 168006 h 889781"/>
                <a:gd name="connsiteX5" fmla="*/ 33965 w 5037378"/>
                <a:gd name="connsiteY5" fmla="*/ 414689 h 889781"/>
                <a:gd name="connsiteX6" fmla="*/ 43102 w 5037378"/>
                <a:gd name="connsiteY6" fmla="*/ 643098 h 889781"/>
                <a:gd name="connsiteX7" fmla="*/ 298942 w 5037378"/>
                <a:gd name="connsiteY7" fmla="*/ 825826 h 889781"/>
                <a:gd name="connsiteX8" fmla="*/ 901994 w 5037378"/>
                <a:gd name="connsiteY8" fmla="*/ 889781 h 889781"/>
                <a:gd name="connsiteX9" fmla="*/ 2446172 w 5037378"/>
                <a:gd name="connsiteY9" fmla="*/ 871508 h 889781"/>
                <a:gd name="connsiteX10" fmla="*/ 5031984 w 5037378"/>
                <a:gd name="connsiteY10" fmla="*/ 679644 h 88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7378" h="889781">
                  <a:moveTo>
                    <a:pt x="5031984" y="679644"/>
                  </a:moveTo>
                  <a:cubicBezTo>
                    <a:pt x="5140107" y="568485"/>
                    <a:pt x="3592883" y="312666"/>
                    <a:pt x="3094909" y="204552"/>
                  </a:cubicBezTo>
                  <a:cubicBezTo>
                    <a:pt x="2596935" y="96438"/>
                    <a:pt x="2379166" y="62937"/>
                    <a:pt x="2044137" y="30960"/>
                  </a:cubicBezTo>
                  <a:cubicBezTo>
                    <a:pt x="1709108" y="-1017"/>
                    <a:pt x="1361897" y="-10153"/>
                    <a:pt x="1084737" y="12688"/>
                  </a:cubicBezTo>
                  <a:cubicBezTo>
                    <a:pt x="807577" y="35529"/>
                    <a:pt x="556305" y="101006"/>
                    <a:pt x="381176" y="168006"/>
                  </a:cubicBezTo>
                  <a:cubicBezTo>
                    <a:pt x="206047" y="235006"/>
                    <a:pt x="90311" y="335507"/>
                    <a:pt x="33965" y="414689"/>
                  </a:cubicBezTo>
                  <a:cubicBezTo>
                    <a:pt x="-22381" y="493871"/>
                    <a:pt x="-1061" y="574575"/>
                    <a:pt x="43102" y="643098"/>
                  </a:cubicBezTo>
                  <a:cubicBezTo>
                    <a:pt x="87265" y="711621"/>
                    <a:pt x="155793" y="784712"/>
                    <a:pt x="298942" y="825826"/>
                  </a:cubicBezTo>
                  <a:cubicBezTo>
                    <a:pt x="442091" y="866940"/>
                    <a:pt x="901994" y="889781"/>
                    <a:pt x="901994" y="889781"/>
                  </a:cubicBezTo>
                  <a:lnTo>
                    <a:pt x="2446172" y="871508"/>
                  </a:lnTo>
                  <a:cubicBezTo>
                    <a:pt x="3137549" y="841053"/>
                    <a:pt x="4923861" y="790803"/>
                    <a:pt x="5031984" y="679644"/>
                  </a:cubicBezTo>
                  <a:close/>
                </a:path>
              </a:pathLst>
            </a:cu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Freeform 36"/>
            <p:cNvSpPr/>
            <p:nvPr/>
          </p:nvSpPr>
          <p:spPr>
            <a:xfrm>
              <a:off x="1735103" y="2328651"/>
              <a:ext cx="5291363" cy="924153"/>
            </a:xfrm>
            <a:custGeom>
              <a:avLst/>
              <a:gdLst>
                <a:gd name="connsiteX0" fmla="*/ 5291363 w 5291363"/>
                <a:gd name="connsiteY0" fmla="*/ 704629 h 924153"/>
                <a:gd name="connsiteX1" fmla="*/ 3436522 w 5291363"/>
                <a:gd name="connsiteY1" fmla="*/ 293492 h 924153"/>
                <a:gd name="connsiteX2" fmla="*/ 2385750 w 5291363"/>
                <a:gd name="connsiteY2" fmla="*/ 74219 h 924153"/>
                <a:gd name="connsiteX3" fmla="*/ 1097413 w 5291363"/>
                <a:gd name="connsiteY3" fmla="*/ 10264 h 924153"/>
                <a:gd name="connsiteX4" fmla="*/ 211109 w 5291363"/>
                <a:gd name="connsiteY4" fmla="*/ 266083 h 924153"/>
                <a:gd name="connsiteX5" fmla="*/ 955 w 5291363"/>
                <a:gd name="connsiteY5" fmla="*/ 604129 h 924153"/>
                <a:gd name="connsiteX6" fmla="*/ 256795 w 5291363"/>
                <a:gd name="connsiteY6" fmla="*/ 841675 h 924153"/>
                <a:gd name="connsiteX7" fmla="*/ 1261881 w 5291363"/>
                <a:gd name="connsiteY7" fmla="*/ 923903 h 924153"/>
                <a:gd name="connsiteX8" fmla="*/ 3071036 w 5291363"/>
                <a:gd name="connsiteY8" fmla="*/ 869084 h 92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1363" h="924153">
                  <a:moveTo>
                    <a:pt x="5291363" y="704629"/>
                  </a:moveTo>
                  <a:lnTo>
                    <a:pt x="3436522" y="293492"/>
                  </a:lnTo>
                  <a:cubicBezTo>
                    <a:pt x="2952253" y="188424"/>
                    <a:pt x="2775601" y="121424"/>
                    <a:pt x="2385750" y="74219"/>
                  </a:cubicBezTo>
                  <a:cubicBezTo>
                    <a:pt x="1995899" y="27014"/>
                    <a:pt x="1459853" y="-21713"/>
                    <a:pt x="1097413" y="10264"/>
                  </a:cubicBezTo>
                  <a:cubicBezTo>
                    <a:pt x="734973" y="42241"/>
                    <a:pt x="393852" y="167106"/>
                    <a:pt x="211109" y="266083"/>
                  </a:cubicBezTo>
                  <a:cubicBezTo>
                    <a:pt x="28366" y="365060"/>
                    <a:pt x="-6659" y="508197"/>
                    <a:pt x="955" y="604129"/>
                  </a:cubicBezTo>
                  <a:cubicBezTo>
                    <a:pt x="8569" y="700061"/>
                    <a:pt x="46641" y="788379"/>
                    <a:pt x="256795" y="841675"/>
                  </a:cubicBezTo>
                  <a:cubicBezTo>
                    <a:pt x="466949" y="894971"/>
                    <a:pt x="792841" y="919335"/>
                    <a:pt x="1261881" y="923903"/>
                  </a:cubicBezTo>
                  <a:cubicBezTo>
                    <a:pt x="1730921" y="928471"/>
                    <a:pt x="3071036" y="869084"/>
                    <a:pt x="3071036" y="869084"/>
                  </a:cubicBezTo>
                </a:path>
              </a:pathLst>
            </a:cu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cxnSp>
        <p:nvCxnSpPr>
          <p:cNvPr id="43" name="Straight Connector 42"/>
          <p:cNvCxnSpPr>
            <a:stCxn id="37" idx="8"/>
            <a:endCxn id="37" idx="0"/>
          </p:cNvCxnSpPr>
          <p:nvPr/>
        </p:nvCxnSpPr>
        <p:spPr>
          <a:xfrm>
            <a:off x="4774566" y="3629078"/>
            <a:ext cx="1854851" cy="1231432"/>
          </a:xfrm>
          <a:prstGeom prst="line">
            <a:avLst/>
          </a:prstGeom>
          <a:ln w="7620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52371"/>
            <a:ext cx="7467600" cy="1143000"/>
          </a:xfrm>
        </p:spPr>
        <p:txBody>
          <a:bodyPr>
            <a:normAutofit/>
          </a:bodyPr>
          <a:lstStyle/>
          <a:p>
            <a:r>
              <a:rPr lang="en-US" sz="3600" b="1" i="1" dirty="0">
                <a:latin typeface="+mn-lt"/>
              </a:rPr>
              <a:t>Angle of attack</a:t>
            </a:r>
          </a:p>
        </p:txBody>
      </p:sp>
      <p:pic>
        <p:nvPicPr>
          <p:cNvPr id="33" name="Picture 32"/>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66597">
            <a:off x="-625287" y="-6745939"/>
            <a:ext cx="10573855" cy="4913482"/>
          </a:xfrm>
          <a:prstGeom prst="rect">
            <a:avLst/>
          </a:prstGeom>
          <a:noFill/>
          <a:ln>
            <a:noFill/>
          </a:ln>
        </p:spPr>
      </p:pic>
      <p:sp>
        <p:nvSpPr>
          <p:cNvPr id="7" name="Right Arrow 6"/>
          <p:cNvSpPr/>
          <p:nvPr/>
        </p:nvSpPr>
        <p:spPr>
          <a:xfrm>
            <a:off x="7924800" y="5962952"/>
            <a:ext cx="1134533" cy="798286"/>
          </a:xfrm>
          <a:prstGeom prst="rightArrow">
            <a:avLst/>
          </a:prstGeom>
          <a:solidFill>
            <a:schemeClr val="accent5">
              <a:lumMod val="60000"/>
              <a:lumOff val="40000"/>
            </a:schemeClr>
          </a:solidFill>
          <a:effectLst>
            <a:glow>
              <a:schemeClr val="accent1">
                <a:tint val="30000"/>
                <a:shade val="95000"/>
                <a:satMod val="300000"/>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NEXT</a:t>
            </a:r>
          </a:p>
        </p:txBody>
      </p:sp>
      <p:cxnSp>
        <p:nvCxnSpPr>
          <p:cNvPr id="12" name="Straight Connector 11"/>
          <p:cNvCxnSpPr/>
          <p:nvPr/>
        </p:nvCxnSpPr>
        <p:spPr>
          <a:xfrm>
            <a:off x="9338095" y="596536"/>
            <a:ext cx="25658" cy="6761238"/>
          </a:xfrm>
          <a:prstGeom prst="line">
            <a:avLst/>
          </a:prstGeom>
          <a:ln w="76200" cmpd="sng">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18096" y="102624"/>
            <a:ext cx="25658" cy="6761238"/>
          </a:xfrm>
          <a:prstGeom prst="line">
            <a:avLst/>
          </a:prstGeom>
          <a:ln w="76200" cmpd="sng">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rot="19360281">
            <a:off x="4696882" y="2144094"/>
            <a:ext cx="245656" cy="243233"/>
          </a:xfrm>
          <a:custGeom>
            <a:avLst/>
            <a:gdLst>
              <a:gd name="connsiteX0" fmla="*/ 75733 w 332059"/>
              <a:gd name="connsiteY0" fmla="*/ 60444 h 322588"/>
              <a:gd name="connsiteX1" fmla="*/ 17477 w 332059"/>
              <a:gd name="connsiteY1" fmla="*/ 101222 h 322588"/>
              <a:gd name="connsiteX2" fmla="*/ 5825 w 332059"/>
              <a:gd name="connsiteY2" fmla="*/ 136174 h 322588"/>
              <a:gd name="connsiteX3" fmla="*/ 0 w 332059"/>
              <a:gd name="connsiteY3" fmla="*/ 153651 h 322588"/>
              <a:gd name="connsiteX4" fmla="*/ 5825 w 332059"/>
              <a:gd name="connsiteY4" fmla="*/ 246858 h 322588"/>
              <a:gd name="connsiteX5" fmla="*/ 34953 w 332059"/>
              <a:gd name="connsiteY5" fmla="*/ 275985 h 322588"/>
              <a:gd name="connsiteX6" fmla="*/ 64081 w 332059"/>
              <a:gd name="connsiteY6" fmla="*/ 305112 h 322588"/>
              <a:gd name="connsiteX7" fmla="*/ 87384 w 332059"/>
              <a:gd name="connsiteY7" fmla="*/ 310937 h 322588"/>
              <a:gd name="connsiteX8" fmla="*/ 104861 w 332059"/>
              <a:gd name="connsiteY8" fmla="*/ 316763 h 322588"/>
              <a:gd name="connsiteX9" fmla="*/ 133989 w 332059"/>
              <a:gd name="connsiteY9" fmla="*/ 322588 h 322588"/>
              <a:gd name="connsiteX10" fmla="*/ 227198 w 332059"/>
              <a:gd name="connsiteY10" fmla="*/ 316763 h 322588"/>
              <a:gd name="connsiteX11" fmla="*/ 262152 w 332059"/>
              <a:gd name="connsiteY11" fmla="*/ 299287 h 322588"/>
              <a:gd name="connsiteX12" fmla="*/ 279628 w 332059"/>
              <a:gd name="connsiteY12" fmla="*/ 293461 h 322588"/>
              <a:gd name="connsiteX13" fmla="*/ 291280 w 332059"/>
              <a:gd name="connsiteY13" fmla="*/ 275985 h 322588"/>
              <a:gd name="connsiteX14" fmla="*/ 308756 w 332059"/>
              <a:gd name="connsiteY14" fmla="*/ 264334 h 322588"/>
              <a:gd name="connsiteX15" fmla="*/ 320408 w 332059"/>
              <a:gd name="connsiteY15" fmla="*/ 229381 h 322588"/>
              <a:gd name="connsiteX16" fmla="*/ 332059 w 332059"/>
              <a:gd name="connsiteY16" fmla="*/ 206080 h 322588"/>
              <a:gd name="connsiteX17" fmla="*/ 326233 w 332059"/>
              <a:gd name="connsiteY17" fmla="*/ 95396 h 322588"/>
              <a:gd name="connsiteX18" fmla="*/ 302931 w 332059"/>
              <a:gd name="connsiteY18" fmla="*/ 60444 h 322588"/>
              <a:gd name="connsiteX19" fmla="*/ 273803 w 332059"/>
              <a:gd name="connsiteY19" fmla="*/ 19665 h 322588"/>
              <a:gd name="connsiteX20" fmla="*/ 221372 w 332059"/>
              <a:gd name="connsiteY20" fmla="*/ 2189 h 32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2059" h="322588">
                <a:moveTo>
                  <a:pt x="75733" y="60444"/>
                </a:moveTo>
                <a:cubicBezTo>
                  <a:pt x="40298" y="66349"/>
                  <a:pt x="31528" y="59074"/>
                  <a:pt x="17477" y="101222"/>
                </a:cubicBezTo>
                <a:lnTo>
                  <a:pt x="5825" y="136174"/>
                </a:lnTo>
                <a:lnTo>
                  <a:pt x="0" y="153651"/>
                </a:lnTo>
                <a:cubicBezTo>
                  <a:pt x="1942" y="184720"/>
                  <a:pt x="970" y="216109"/>
                  <a:pt x="5825" y="246858"/>
                </a:cubicBezTo>
                <a:cubicBezTo>
                  <a:pt x="8493" y="263754"/>
                  <a:pt x="24519" y="266856"/>
                  <a:pt x="34953" y="275985"/>
                </a:cubicBezTo>
                <a:cubicBezTo>
                  <a:pt x="45287" y="285027"/>
                  <a:pt x="50760" y="301782"/>
                  <a:pt x="64081" y="305112"/>
                </a:cubicBezTo>
                <a:cubicBezTo>
                  <a:pt x="71849" y="307054"/>
                  <a:pt x="79685" y="308737"/>
                  <a:pt x="87384" y="310937"/>
                </a:cubicBezTo>
                <a:cubicBezTo>
                  <a:pt x="93289" y="312624"/>
                  <a:pt x="98904" y="315274"/>
                  <a:pt x="104861" y="316763"/>
                </a:cubicBezTo>
                <a:cubicBezTo>
                  <a:pt x="114467" y="319164"/>
                  <a:pt x="124280" y="320646"/>
                  <a:pt x="133989" y="322588"/>
                </a:cubicBezTo>
                <a:cubicBezTo>
                  <a:pt x="165059" y="320646"/>
                  <a:pt x="196239" y="320022"/>
                  <a:pt x="227198" y="316763"/>
                </a:cubicBezTo>
                <a:cubicBezTo>
                  <a:pt x="245742" y="314811"/>
                  <a:pt x="245922" y="307402"/>
                  <a:pt x="262152" y="299287"/>
                </a:cubicBezTo>
                <a:cubicBezTo>
                  <a:pt x="267644" y="296541"/>
                  <a:pt x="273803" y="295403"/>
                  <a:pt x="279628" y="293461"/>
                </a:cubicBezTo>
                <a:cubicBezTo>
                  <a:pt x="283512" y="287636"/>
                  <a:pt x="286329" y="280936"/>
                  <a:pt x="291280" y="275985"/>
                </a:cubicBezTo>
                <a:cubicBezTo>
                  <a:pt x="296231" y="271034"/>
                  <a:pt x="305045" y="270271"/>
                  <a:pt x="308756" y="264334"/>
                </a:cubicBezTo>
                <a:cubicBezTo>
                  <a:pt x="315265" y="253919"/>
                  <a:pt x="314915" y="240366"/>
                  <a:pt x="320408" y="229381"/>
                </a:cubicBezTo>
                <a:lnTo>
                  <a:pt x="332059" y="206080"/>
                </a:lnTo>
                <a:cubicBezTo>
                  <a:pt x="330117" y="169185"/>
                  <a:pt x="333479" y="131624"/>
                  <a:pt x="326233" y="95396"/>
                </a:cubicBezTo>
                <a:cubicBezTo>
                  <a:pt x="323487" y="81665"/>
                  <a:pt x="307359" y="73728"/>
                  <a:pt x="302931" y="60444"/>
                </a:cubicBezTo>
                <a:cubicBezTo>
                  <a:pt x="289338" y="19665"/>
                  <a:pt x="302931" y="29375"/>
                  <a:pt x="273803" y="19665"/>
                </a:cubicBezTo>
                <a:cubicBezTo>
                  <a:pt x="254612" y="-9121"/>
                  <a:pt x="269153" y="2189"/>
                  <a:pt x="221372" y="2189"/>
                </a:cubicBezTo>
              </a:path>
            </a:pathLst>
          </a:custGeom>
          <a:ln w="57150" cmpd="sng">
            <a:solidFill>
              <a:schemeClr val="tx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rot="5120495" flipH="1">
            <a:off x="4184130" y="1835262"/>
            <a:ext cx="135318" cy="144523"/>
          </a:xfrm>
          <a:custGeom>
            <a:avLst/>
            <a:gdLst>
              <a:gd name="connsiteX0" fmla="*/ 75733 w 332059"/>
              <a:gd name="connsiteY0" fmla="*/ 60444 h 322588"/>
              <a:gd name="connsiteX1" fmla="*/ 17477 w 332059"/>
              <a:gd name="connsiteY1" fmla="*/ 101222 h 322588"/>
              <a:gd name="connsiteX2" fmla="*/ 5825 w 332059"/>
              <a:gd name="connsiteY2" fmla="*/ 136174 h 322588"/>
              <a:gd name="connsiteX3" fmla="*/ 0 w 332059"/>
              <a:gd name="connsiteY3" fmla="*/ 153651 h 322588"/>
              <a:gd name="connsiteX4" fmla="*/ 5825 w 332059"/>
              <a:gd name="connsiteY4" fmla="*/ 246858 h 322588"/>
              <a:gd name="connsiteX5" fmla="*/ 34953 w 332059"/>
              <a:gd name="connsiteY5" fmla="*/ 275985 h 322588"/>
              <a:gd name="connsiteX6" fmla="*/ 64081 w 332059"/>
              <a:gd name="connsiteY6" fmla="*/ 305112 h 322588"/>
              <a:gd name="connsiteX7" fmla="*/ 87384 w 332059"/>
              <a:gd name="connsiteY7" fmla="*/ 310937 h 322588"/>
              <a:gd name="connsiteX8" fmla="*/ 104861 w 332059"/>
              <a:gd name="connsiteY8" fmla="*/ 316763 h 322588"/>
              <a:gd name="connsiteX9" fmla="*/ 133989 w 332059"/>
              <a:gd name="connsiteY9" fmla="*/ 322588 h 322588"/>
              <a:gd name="connsiteX10" fmla="*/ 227198 w 332059"/>
              <a:gd name="connsiteY10" fmla="*/ 316763 h 322588"/>
              <a:gd name="connsiteX11" fmla="*/ 262152 w 332059"/>
              <a:gd name="connsiteY11" fmla="*/ 299287 h 322588"/>
              <a:gd name="connsiteX12" fmla="*/ 279628 w 332059"/>
              <a:gd name="connsiteY12" fmla="*/ 293461 h 322588"/>
              <a:gd name="connsiteX13" fmla="*/ 291280 w 332059"/>
              <a:gd name="connsiteY13" fmla="*/ 275985 h 322588"/>
              <a:gd name="connsiteX14" fmla="*/ 308756 w 332059"/>
              <a:gd name="connsiteY14" fmla="*/ 264334 h 322588"/>
              <a:gd name="connsiteX15" fmla="*/ 320408 w 332059"/>
              <a:gd name="connsiteY15" fmla="*/ 229381 h 322588"/>
              <a:gd name="connsiteX16" fmla="*/ 332059 w 332059"/>
              <a:gd name="connsiteY16" fmla="*/ 206080 h 322588"/>
              <a:gd name="connsiteX17" fmla="*/ 326233 w 332059"/>
              <a:gd name="connsiteY17" fmla="*/ 95396 h 322588"/>
              <a:gd name="connsiteX18" fmla="*/ 302931 w 332059"/>
              <a:gd name="connsiteY18" fmla="*/ 60444 h 322588"/>
              <a:gd name="connsiteX19" fmla="*/ 273803 w 332059"/>
              <a:gd name="connsiteY19" fmla="*/ 19665 h 322588"/>
              <a:gd name="connsiteX20" fmla="*/ 221372 w 332059"/>
              <a:gd name="connsiteY20" fmla="*/ 2189 h 32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2059" h="322588">
                <a:moveTo>
                  <a:pt x="75733" y="60444"/>
                </a:moveTo>
                <a:cubicBezTo>
                  <a:pt x="40298" y="66349"/>
                  <a:pt x="31528" y="59074"/>
                  <a:pt x="17477" y="101222"/>
                </a:cubicBezTo>
                <a:lnTo>
                  <a:pt x="5825" y="136174"/>
                </a:lnTo>
                <a:lnTo>
                  <a:pt x="0" y="153651"/>
                </a:lnTo>
                <a:cubicBezTo>
                  <a:pt x="1942" y="184720"/>
                  <a:pt x="970" y="216109"/>
                  <a:pt x="5825" y="246858"/>
                </a:cubicBezTo>
                <a:cubicBezTo>
                  <a:pt x="8493" y="263754"/>
                  <a:pt x="24519" y="266856"/>
                  <a:pt x="34953" y="275985"/>
                </a:cubicBezTo>
                <a:cubicBezTo>
                  <a:pt x="45287" y="285027"/>
                  <a:pt x="50760" y="301782"/>
                  <a:pt x="64081" y="305112"/>
                </a:cubicBezTo>
                <a:cubicBezTo>
                  <a:pt x="71849" y="307054"/>
                  <a:pt x="79685" y="308737"/>
                  <a:pt x="87384" y="310937"/>
                </a:cubicBezTo>
                <a:cubicBezTo>
                  <a:pt x="93289" y="312624"/>
                  <a:pt x="98904" y="315274"/>
                  <a:pt x="104861" y="316763"/>
                </a:cubicBezTo>
                <a:cubicBezTo>
                  <a:pt x="114467" y="319164"/>
                  <a:pt x="124280" y="320646"/>
                  <a:pt x="133989" y="322588"/>
                </a:cubicBezTo>
                <a:cubicBezTo>
                  <a:pt x="165059" y="320646"/>
                  <a:pt x="196239" y="320022"/>
                  <a:pt x="227198" y="316763"/>
                </a:cubicBezTo>
                <a:cubicBezTo>
                  <a:pt x="245742" y="314811"/>
                  <a:pt x="245922" y="307402"/>
                  <a:pt x="262152" y="299287"/>
                </a:cubicBezTo>
                <a:cubicBezTo>
                  <a:pt x="267644" y="296541"/>
                  <a:pt x="273803" y="295403"/>
                  <a:pt x="279628" y="293461"/>
                </a:cubicBezTo>
                <a:cubicBezTo>
                  <a:pt x="283512" y="287636"/>
                  <a:pt x="286329" y="280936"/>
                  <a:pt x="291280" y="275985"/>
                </a:cubicBezTo>
                <a:cubicBezTo>
                  <a:pt x="296231" y="271034"/>
                  <a:pt x="305045" y="270271"/>
                  <a:pt x="308756" y="264334"/>
                </a:cubicBezTo>
                <a:cubicBezTo>
                  <a:pt x="315265" y="253919"/>
                  <a:pt x="314915" y="240366"/>
                  <a:pt x="320408" y="229381"/>
                </a:cubicBezTo>
                <a:lnTo>
                  <a:pt x="332059" y="206080"/>
                </a:lnTo>
                <a:cubicBezTo>
                  <a:pt x="330117" y="169185"/>
                  <a:pt x="333479" y="131624"/>
                  <a:pt x="326233" y="95396"/>
                </a:cubicBezTo>
                <a:cubicBezTo>
                  <a:pt x="323487" y="81665"/>
                  <a:pt x="307359" y="73728"/>
                  <a:pt x="302931" y="60444"/>
                </a:cubicBezTo>
                <a:cubicBezTo>
                  <a:pt x="289338" y="19665"/>
                  <a:pt x="302931" y="29375"/>
                  <a:pt x="273803" y="19665"/>
                </a:cubicBezTo>
                <a:cubicBezTo>
                  <a:pt x="254612" y="-9121"/>
                  <a:pt x="269153" y="2189"/>
                  <a:pt x="221372" y="2189"/>
                </a:cubicBezTo>
              </a:path>
            </a:pathLst>
          </a:custGeom>
          <a:ln w="57150" cmpd="sng">
            <a:solidFill>
              <a:schemeClr val="tx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Isosceles Triangle 10"/>
          <p:cNvSpPr/>
          <p:nvPr/>
        </p:nvSpPr>
        <p:spPr>
          <a:xfrm rot="8351550">
            <a:off x="4267593" y="1836919"/>
            <a:ext cx="146733" cy="117909"/>
          </a:xfrm>
          <a:prstGeom prst="triangle">
            <a:avLst/>
          </a:prstGeom>
          <a:solidFill>
            <a:schemeClr val="tx1">
              <a:lumMod val="85000"/>
            </a:schemeClr>
          </a:solidFill>
          <a:ln w="76200" cmpd="sng">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Isosceles Triangle 22"/>
          <p:cNvSpPr/>
          <p:nvPr/>
        </p:nvSpPr>
        <p:spPr>
          <a:xfrm rot="14707754">
            <a:off x="4682346" y="2096006"/>
            <a:ext cx="134116" cy="132710"/>
          </a:xfrm>
          <a:prstGeom prst="triangle">
            <a:avLst/>
          </a:prstGeom>
          <a:solidFill>
            <a:schemeClr val="tx1">
              <a:lumMod val="85000"/>
            </a:schemeClr>
          </a:solidFill>
          <a:ln w="76200" cmpd="sng">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Freeform 25"/>
          <p:cNvSpPr/>
          <p:nvPr/>
        </p:nvSpPr>
        <p:spPr>
          <a:xfrm rot="7692933">
            <a:off x="4421343" y="1998311"/>
            <a:ext cx="190963" cy="184304"/>
          </a:xfrm>
          <a:custGeom>
            <a:avLst/>
            <a:gdLst>
              <a:gd name="connsiteX0" fmla="*/ 75733 w 332059"/>
              <a:gd name="connsiteY0" fmla="*/ 60444 h 322588"/>
              <a:gd name="connsiteX1" fmla="*/ 17477 w 332059"/>
              <a:gd name="connsiteY1" fmla="*/ 101222 h 322588"/>
              <a:gd name="connsiteX2" fmla="*/ 5825 w 332059"/>
              <a:gd name="connsiteY2" fmla="*/ 136174 h 322588"/>
              <a:gd name="connsiteX3" fmla="*/ 0 w 332059"/>
              <a:gd name="connsiteY3" fmla="*/ 153651 h 322588"/>
              <a:gd name="connsiteX4" fmla="*/ 5825 w 332059"/>
              <a:gd name="connsiteY4" fmla="*/ 246858 h 322588"/>
              <a:gd name="connsiteX5" fmla="*/ 34953 w 332059"/>
              <a:gd name="connsiteY5" fmla="*/ 275985 h 322588"/>
              <a:gd name="connsiteX6" fmla="*/ 64081 w 332059"/>
              <a:gd name="connsiteY6" fmla="*/ 305112 h 322588"/>
              <a:gd name="connsiteX7" fmla="*/ 87384 w 332059"/>
              <a:gd name="connsiteY7" fmla="*/ 310937 h 322588"/>
              <a:gd name="connsiteX8" fmla="*/ 104861 w 332059"/>
              <a:gd name="connsiteY8" fmla="*/ 316763 h 322588"/>
              <a:gd name="connsiteX9" fmla="*/ 133989 w 332059"/>
              <a:gd name="connsiteY9" fmla="*/ 322588 h 322588"/>
              <a:gd name="connsiteX10" fmla="*/ 227198 w 332059"/>
              <a:gd name="connsiteY10" fmla="*/ 316763 h 322588"/>
              <a:gd name="connsiteX11" fmla="*/ 262152 w 332059"/>
              <a:gd name="connsiteY11" fmla="*/ 299287 h 322588"/>
              <a:gd name="connsiteX12" fmla="*/ 279628 w 332059"/>
              <a:gd name="connsiteY12" fmla="*/ 293461 h 322588"/>
              <a:gd name="connsiteX13" fmla="*/ 291280 w 332059"/>
              <a:gd name="connsiteY13" fmla="*/ 275985 h 322588"/>
              <a:gd name="connsiteX14" fmla="*/ 308756 w 332059"/>
              <a:gd name="connsiteY14" fmla="*/ 264334 h 322588"/>
              <a:gd name="connsiteX15" fmla="*/ 320408 w 332059"/>
              <a:gd name="connsiteY15" fmla="*/ 229381 h 322588"/>
              <a:gd name="connsiteX16" fmla="*/ 332059 w 332059"/>
              <a:gd name="connsiteY16" fmla="*/ 206080 h 322588"/>
              <a:gd name="connsiteX17" fmla="*/ 326233 w 332059"/>
              <a:gd name="connsiteY17" fmla="*/ 95396 h 322588"/>
              <a:gd name="connsiteX18" fmla="*/ 302931 w 332059"/>
              <a:gd name="connsiteY18" fmla="*/ 60444 h 322588"/>
              <a:gd name="connsiteX19" fmla="*/ 273803 w 332059"/>
              <a:gd name="connsiteY19" fmla="*/ 19665 h 322588"/>
              <a:gd name="connsiteX20" fmla="*/ 221372 w 332059"/>
              <a:gd name="connsiteY20" fmla="*/ 2189 h 32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2059" h="322588">
                <a:moveTo>
                  <a:pt x="75733" y="60444"/>
                </a:moveTo>
                <a:cubicBezTo>
                  <a:pt x="40298" y="66349"/>
                  <a:pt x="31528" y="59074"/>
                  <a:pt x="17477" y="101222"/>
                </a:cubicBezTo>
                <a:lnTo>
                  <a:pt x="5825" y="136174"/>
                </a:lnTo>
                <a:lnTo>
                  <a:pt x="0" y="153651"/>
                </a:lnTo>
                <a:cubicBezTo>
                  <a:pt x="1942" y="184720"/>
                  <a:pt x="970" y="216109"/>
                  <a:pt x="5825" y="246858"/>
                </a:cubicBezTo>
                <a:cubicBezTo>
                  <a:pt x="8493" y="263754"/>
                  <a:pt x="24519" y="266856"/>
                  <a:pt x="34953" y="275985"/>
                </a:cubicBezTo>
                <a:cubicBezTo>
                  <a:pt x="45287" y="285027"/>
                  <a:pt x="50760" y="301782"/>
                  <a:pt x="64081" y="305112"/>
                </a:cubicBezTo>
                <a:cubicBezTo>
                  <a:pt x="71849" y="307054"/>
                  <a:pt x="79685" y="308737"/>
                  <a:pt x="87384" y="310937"/>
                </a:cubicBezTo>
                <a:cubicBezTo>
                  <a:pt x="93289" y="312624"/>
                  <a:pt x="98904" y="315274"/>
                  <a:pt x="104861" y="316763"/>
                </a:cubicBezTo>
                <a:cubicBezTo>
                  <a:pt x="114467" y="319164"/>
                  <a:pt x="124280" y="320646"/>
                  <a:pt x="133989" y="322588"/>
                </a:cubicBezTo>
                <a:cubicBezTo>
                  <a:pt x="165059" y="320646"/>
                  <a:pt x="196239" y="320022"/>
                  <a:pt x="227198" y="316763"/>
                </a:cubicBezTo>
                <a:cubicBezTo>
                  <a:pt x="245742" y="314811"/>
                  <a:pt x="245922" y="307402"/>
                  <a:pt x="262152" y="299287"/>
                </a:cubicBezTo>
                <a:cubicBezTo>
                  <a:pt x="267644" y="296541"/>
                  <a:pt x="273803" y="295403"/>
                  <a:pt x="279628" y="293461"/>
                </a:cubicBezTo>
                <a:cubicBezTo>
                  <a:pt x="283512" y="287636"/>
                  <a:pt x="286329" y="280936"/>
                  <a:pt x="291280" y="275985"/>
                </a:cubicBezTo>
                <a:cubicBezTo>
                  <a:pt x="296231" y="271034"/>
                  <a:pt x="305045" y="270271"/>
                  <a:pt x="308756" y="264334"/>
                </a:cubicBezTo>
                <a:cubicBezTo>
                  <a:pt x="315265" y="253919"/>
                  <a:pt x="314915" y="240366"/>
                  <a:pt x="320408" y="229381"/>
                </a:cubicBezTo>
                <a:lnTo>
                  <a:pt x="332059" y="206080"/>
                </a:lnTo>
                <a:cubicBezTo>
                  <a:pt x="330117" y="169185"/>
                  <a:pt x="333479" y="131624"/>
                  <a:pt x="326233" y="95396"/>
                </a:cubicBezTo>
                <a:cubicBezTo>
                  <a:pt x="323487" y="81665"/>
                  <a:pt x="307359" y="73728"/>
                  <a:pt x="302931" y="60444"/>
                </a:cubicBezTo>
                <a:cubicBezTo>
                  <a:pt x="289338" y="19665"/>
                  <a:pt x="302931" y="29375"/>
                  <a:pt x="273803" y="19665"/>
                </a:cubicBezTo>
                <a:cubicBezTo>
                  <a:pt x="254612" y="-9121"/>
                  <a:pt x="269153" y="2189"/>
                  <a:pt x="221372" y="2189"/>
                </a:cubicBezTo>
              </a:path>
            </a:pathLst>
          </a:custGeom>
          <a:ln w="57150" cmpd="sng">
            <a:solidFill>
              <a:schemeClr val="tx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Isosceles Triangle 26"/>
          <p:cNvSpPr/>
          <p:nvPr/>
        </p:nvSpPr>
        <p:spPr>
          <a:xfrm rot="3835783">
            <a:off x="4511580" y="2102664"/>
            <a:ext cx="159332" cy="127111"/>
          </a:xfrm>
          <a:prstGeom prst="triangle">
            <a:avLst/>
          </a:prstGeom>
          <a:solidFill>
            <a:schemeClr val="tx1">
              <a:lumMod val="85000"/>
            </a:schemeClr>
          </a:solidFill>
          <a:ln w="76200" cmpd="sng">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Freeform 2"/>
          <p:cNvSpPr/>
          <p:nvPr/>
        </p:nvSpPr>
        <p:spPr>
          <a:xfrm>
            <a:off x="-203200" y="1247219"/>
            <a:ext cx="9519920" cy="2268141"/>
          </a:xfrm>
          <a:custGeom>
            <a:avLst/>
            <a:gdLst>
              <a:gd name="connsiteX0" fmla="*/ 0 w 9519920"/>
              <a:gd name="connsiteY0" fmla="*/ 1678861 h 2268141"/>
              <a:gd name="connsiteX1" fmla="*/ 843280 w 9519920"/>
              <a:gd name="connsiteY1" fmla="*/ 1678861 h 2268141"/>
              <a:gd name="connsiteX2" fmla="*/ 1239520 w 9519920"/>
              <a:gd name="connsiteY2" fmla="*/ 1699181 h 2268141"/>
              <a:gd name="connsiteX3" fmla="*/ 2011680 w 9519920"/>
              <a:gd name="connsiteY3" fmla="*/ 1658541 h 2268141"/>
              <a:gd name="connsiteX4" fmla="*/ 2336800 w 9519920"/>
              <a:gd name="connsiteY4" fmla="*/ 1221661 h 2268141"/>
              <a:gd name="connsiteX5" fmla="*/ 2570480 w 9519920"/>
              <a:gd name="connsiteY5" fmla="*/ 368221 h 2268141"/>
              <a:gd name="connsiteX6" fmla="*/ 2743200 w 9519920"/>
              <a:gd name="connsiteY6" fmla="*/ 93901 h 2268141"/>
              <a:gd name="connsiteX7" fmla="*/ 3068320 w 9519920"/>
              <a:gd name="connsiteY7" fmla="*/ 2461 h 2268141"/>
              <a:gd name="connsiteX8" fmla="*/ 3799840 w 9519920"/>
              <a:gd name="connsiteY8" fmla="*/ 175181 h 2268141"/>
              <a:gd name="connsiteX9" fmla="*/ 5313680 w 9519920"/>
              <a:gd name="connsiteY9" fmla="*/ 805101 h 2268141"/>
              <a:gd name="connsiteX10" fmla="*/ 7366000 w 9519920"/>
              <a:gd name="connsiteY10" fmla="*/ 1617901 h 2268141"/>
              <a:gd name="connsiteX11" fmla="*/ 9519920 w 9519920"/>
              <a:gd name="connsiteY11" fmla="*/ 2268141 h 226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19920" h="2268141">
                <a:moveTo>
                  <a:pt x="0" y="1678861"/>
                </a:moveTo>
                <a:lnTo>
                  <a:pt x="843280" y="1678861"/>
                </a:lnTo>
                <a:cubicBezTo>
                  <a:pt x="1049867" y="1682248"/>
                  <a:pt x="1044787" y="1702568"/>
                  <a:pt x="1239520" y="1699181"/>
                </a:cubicBezTo>
                <a:cubicBezTo>
                  <a:pt x="1434253" y="1695794"/>
                  <a:pt x="1828800" y="1738128"/>
                  <a:pt x="2011680" y="1658541"/>
                </a:cubicBezTo>
                <a:cubicBezTo>
                  <a:pt x="2194560" y="1578954"/>
                  <a:pt x="2243667" y="1436714"/>
                  <a:pt x="2336800" y="1221661"/>
                </a:cubicBezTo>
                <a:cubicBezTo>
                  <a:pt x="2429933" y="1006608"/>
                  <a:pt x="2502747" y="556181"/>
                  <a:pt x="2570480" y="368221"/>
                </a:cubicBezTo>
                <a:cubicBezTo>
                  <a:pt x="2638213" y="180261"/>
                  <a:pt x="2660227" y="154861"/>
                  <a:pt x="2743200" y="93901"/>
                </a:cubicBezTo>
                <a:cubicBezTo>
                  <a:pt x="2826173" y="32941"/>
                  <a:pt x="2892213" y="-11086"/>
                  <a:pt x="3068320" y="2461"/>
                </a:cubicBezTo>
                <a:cubicBezTo>
                  <a:pt x="3244427" y="16008"/>
                  <a:pt x="3425613" y="41408"/>
                  <a:pt x="3799840" y="175181"/>
                </a:cubicBezTo>
                <a:cubicBezTo>
                  <a:pt x="4174067" y="308954"/>
                  <a:pt x="5313680" y="805101"/>
                  <a:pt x="5313680" y="805101"/>
                </a:cubicBezTo>
                <a:cubicBezTo>
                  <a:pt x="5908040" y="1045554"/>
                  <a:pt x="6664960" y="1374061"/>
                  <a:pt x="7366000" y="1617901"/>
                </a:cubicBezTo>
                <a:cubicBezTo>
                  <a:pt x="8067040" y="1861741"/>
                  <a:pt x="9519920" y="2268141"/>
                  <a:pt x="9519920" y="2268141"/>
                </a:cubicBezTo>
              </a:path>
            </a:pathLst>
          </a:custGeom>
          <a:ln w="76200" cmpd="sng">
            <a:solidFill>
              <a:schemeClr val="tx1">
                <a:lumMod val="85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Freeform 3"/>
          <p:cNvSpPr/>
          <p:nvPr/>
        </p:nvSpPr>
        <p:spPr>
          <a:xfrm>
            <a:off x="-213360" y="3484880"/>
            <a:ext cx="9601200" cy="2113280"/>
          </a:xfrm>
          <a:custGeom>
            <a:avLst/>
            <a:gdLst>
              <a:gd name="connsiteX0" fmla="*/ 0 w 9601200"/>
              <a:gd name="connsiteY0" fmla="*/ 0 h 2113280"/>
              <a:gd name="connsiteX1" fmla="*/ 1554480 w 9601200"/>
              <a:gd name="connsiteY1" fmla="*/ 30480 h 2113280"/>
              <a:gd name="connsiteX2" fmla="*/ 3403600 w 9601200"/>
              <a:gd name="connsiteY2" fmla="*/ 60960 h 2113280"/>
              <a:gd name="connsiteX3" fmla="*/ 4775200 w 9601200"/>
              <a:gd name="connsiteY3" fmla="*/ 406400 h 2113280"/>
              <a:gd name="connsiteX4" fmla="*/ 5730240 w 9601200"/>
              <a:gd name="connsiteY4" fmla="*/ 863600 h 2113280"/>
              <a:gd name="connsiteX5" fmla="*/ 6685280 w 9601200"/>
              <a:gd name="connsiteY5" fmla="*/ 1524000 h 2113280"/>
              <a:gd name="connsiteX6" fmla="*/ 7813040 w 9601200"/>
              <a:gd name="connsiteY6" fmla="*/ 1869440 h 2113280"/>
              <a:gd name="connsiteX7" fmla="*/ 9601200 w 9601200"/>
              <a:gd name="connsiteY7" fmla="*/ 211328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0" h="2113280">
                <a:moveTo>
                  <a:pt x="0" y="0"/>
                </a:moveTo>
                <a:lnTo>
                  <a:pt x="1554480" y="30480"/>
                </a:lnTo>
                <a:lnTo>
                  <a:pt x="3403600" y="60960"/>
                </a:lnTo>
                <a:cubicBezTo>
                  <a:pt x="3940387" y="123613"/>
                  <a:pt x="4387427" y="272627"/>
                  <a:pt x="4775200" y="406400"/>
                </a:cubicBezTo>
                <a:cubicBezTo>
                  <a:pt x="5162973" y="540173"/>
                  <a:pt x="5411893" y="677333"/>
                  <a:pt x="5730240" y="863600"/>
                </a:cubicBezTo>
                <a:cubicBezTo>
                  <a:pt x="6048587" y="1049867"/>
                  <a:pt x="6338147" y="1356360"/>
                  <a:pt x="6685280" y="1524000"/>
                </a:cubicBezTo>
                <a:cubicBezTo>
                  <a:pt x="7032413" y="1691640"/>
                  <a:pt x="7327053" y="1771227"/>
                  <a:pt x="7813040" y="1869440"/>
                </a:cubicBezTo>
                <a:cubicBezTo>
                  <a:pt x="8299027" y="1967653"/>
                  <a:pt x="9601200" y="2113280"/>
                  <a:pt x="9601200" y="2113280"/>
                </a:cubicBezTo>
              </a:path>
            </a:pathLst>
          </a:custGeom>
          <a:ln w="76200" cmpd="sng">
            <a:solidFill>
              <a:schemeClr val="tx1">
                <a:lumMod val="85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rot="12511597">
            <a:off x="4999463" y="2378927"/>
            <a:ext cx="368816" cy="377902"/>
          </a:xfrm>
          <a:custGeom>
            <a:avLst/>
            <a:gdLst>
              <a:gd name="connsiteX0" fmla="*/ 0 w 368816"/>
              <a:gd name="connsiteY0" fmla="*/ 154878 h 377902"/>
              <a:gd name="connsiteX1" fmla="*/ 6196 w 368816"/>
              <a:gd name="connsiteY1" fmla="*/ 223024 h 377902"/>
              <a:gd name="connsiteX2" fmla="*/ 18586 w 368816"/>
              <a:gd name="connsiteY2" fmla="*/ 241610 h 377902"/>
              <a:gd name="connsiteX3" fmla="*/ 24781 w 368816"/>
              <a:gd name="connsiteY3" fmla="*/ 260195 h 377902"/>
              <a:gd name="connsiteX4" fmla="*/ 55757 w 368816"/>
              <a:gd name="connsiteY4" fmla="*/ 297366 h 377902"/>
              <a:gd name="connsiteX5" fmla="*/ 99122 w 368816"/>
              <a:gd name="connsiteY5" fmla="*/ 340732 h 377902"/>
              <a:gd name="connsiteX6" fmla="*/ 111513 w 368816"/>
              <a:gd name="connsiteY6" fmla="*/ 353122 h 377902"/>
              <a:gd name="connsiteX7" fmla="*/ 148683 w 368816"/>
              <a:gd name="connsiteY7" fmla="*/ 365512 h 377902"/>
              <a:gd name="connsiteX8" fmla="*/ 192049 w 368816"/>
              <a:gd name="connsiteY8" fmla="*/ 377902 h 377902"/>
              <a:gd name="connsiteX9" fmla="*/ 266391 w 368816"/>
              <a:gd name="connsiteY9" fmla="*/ 371707 h 377902"/>
              <a:gd name="connsiteX10" fmla="*/ 284976 w 368816"/>
              <a:gd name="connsiteY10" fmla="*/ 359317 h 377902"/>
              <a:gd name="connsiteX11" fmla="*/ 303561 w 368816"/>
              <a:gd name="connsiteY11" fmla="*/ 353122 h 377902"/>
              <a:gd name="connsiteX12" fmla="*/ 328342 w 368816"/>
              <a:gd name="connsiteY12" fmla="*/ 328341 h 377902"/>
              <a:gd name="connsiteX13" fmla="*/ 340732 w 368816"/>
              <a:gd name="connsiteY13" fmla="*/ 291171 h 377902"/>
              <a:gd name="connsiteX14" fmla="*/ 346927 w 368816"/>
              <a:gd name="connsiteY14" fmla="*/ 272585 h 377902"/>
              <a:gd name="connsiteX15" fmla="*/ 359317 w 368816"/>
              <a:gd name="connsiteY15" fmla="*/ 247805 h 377902"/>
              <a:gd name="connsiteX16" fmla="*/ 359317 w 368816"/>
              <a:gd name="connsiteY16" fmla="*/ 99122 h 377902"/>
              <a:gd name="connsiteX17" fmla="*/ 346927 w 368816"/>
              <a:gd name="connsiteY17" fmla="*/ 80536 h 377902"/>
              <a:gd name="connsiteX18" fmla="*/ 340732 w 368816"/>
              <a:gd name="connsiteY18" fmla="*/ 61951 h 377902"/>
              <a:gd name="connsiteX19" fmla="*/ 303561 w 368816"/>
              <a:gd name="connsiteY19" fmla="*/ 30975 h 377902"/>
              <a:gd name="connsiteX20" fmla="*/ 284976 w 368816"/>
              <a:gd name="connsiteY20" fmla="*/ 12390 h 377902"/>
              <a:gd name="connsiteX21" fmla="*/ 247805 w 368816"/>
              <a:gd name="connsiteY21" fmla="*/ 0 h 377902"/>
              <a:gd name="connsiteX22" fmla="*/ 179659 w 368816"/>
              <a:gd name="connsiteY22" fmla="*/ 6195 h 377902"/>
              <a:gd name="connsiteX23" fmla="*/ 167269 w 368816"/>
              <a:gd name="connsiteY23" fmla="*/ 24780 h 377902"/>
              <a:gd name="connsiteX24" fmla="*/ 148683 w 368816"/>
              <a:gd name="connsiteY24" fmla="*/ 30975 h 377902"/>
              <a:gd name="connsiteX25" fmla="*/ 136293 w 368816"/>
              <a:gd name="connsiteY25" fmla="*/ 37171 h 37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8816" h="377902">
                <a:moveTo>
                  <a:pt x="0" y="154878"/>
                </a:moveTo>
                <a:cubicBezTo>
                  <a:pt x="2065" y="177593"/>
                  <a:pt x="1417" y="200721"/>
                  <a:pt x="6196" y="223024"/>
                </a:cubicBezTo>
                <a:cubicBezTo>
                  <a:pt x="7756" y="230304"/>
                  <a:pt x="15256" y="234950"/>
                  <a:pt x="18586" y="241610"/>
                </a:cubicBezTo>
                <a:cubicBezTo>
                  <a:pt x="21506" y="247451"/>
                  <a:pt x="21861" y="254354"/>
                  <a:pt x="24781" y="260195"/>
                </a:cubicBezTo>
                <a:cubicBezTo>
                  <a:pt x="38063" y="286759"/>
                  <a:pt x="36576" y="272704"/>
                  <a:pt x="55757" y="297366"/>
                </a:cubicBezTo>
                <a:cubicBezTo>
                  <a:pt x="90550" y="342100"/>
                  <a:pt x="63608" y="328892"/>
                  <a:pt x="99122" y="340732"/>
                </a:cubicBezTo>
                <a:cubicBezTo>
                  <a:pt x="103252" y="344862"/>
                  <a:pt x="106289" y="350510"/>
                  <a:pt x="111513" y="353122"/>
                </a:cubicBezTo>
                <a:cubicBezTo>
                  <a:pt x="123194" y="358963"/>
                  <a:pt x="136293" y="361382"/>
                  <a:pt x="148683" y="365512"/>
                </a:cubicBezTo>
                <a:cubicBezTo>
                  <a:pt x="175343" y="374398"/>
                  <a:pt x="160939" y="370124"/>
                  <a:pt x="192049" y="377902"/>
                </a:cubicBezTo>
                <a:cubicBezTo>
                  <a:pt x="216830" y="375837"/>
                  <a:pt x="242007" y="376584"/>
                  <a:pt x="266391" y="371707"/>
                </a:cubicBezTo>
                <a:cubicBezTo>
                  <a:pt x="273692" y="370247"/>
                  <a:pt x="278317" y="362647"/>
                  <a:pt x="284976" y="359317"/>
                </a:cubicBezTo>
                <a:cubicBezTo>
                  <a:pt x="290817" y="356397"/>
                  <a:pt x="297366" y="355187"/>
                  <a:pt x="303561" y="353122"/>
                </a:cubicBezTo>
                <a:cubicBezTo>
                  <a:pt x="311821" y="344862"/>
                  <a:pt x="324648" y="339423"/>
                  <a:pt x="328342" y="328341"/>
                </a:cubicBezTo>
                <a:lnTo>
                  <a:pt x="340732" y="291171"/>
                </a:lnTo>
                <a:cubicBezTo>
                  <a:pt x="342797" y="284976"/>
                  <a:pt x="344007" y="278426"/>
                  <a:pt x="346927" y="272585"/>
                </a:cubicBezTo>
                <a:lnTo>
                  <a:pt x="359317" y="247805"/>
                </a:lnTo>
                <a:cubicBezTo>
                  <a:pt x="371508" y="186855"/>
                  <a:pt x="372450" y="195430"/>
                  <a:pt x="359317" y="99122"/>
                </a:cubicBezTo>
                <a:cubicBezTo>
                  <a:pt x="358311" y="91745"/>
                  <a:pt x="350257" y="87196"/>
                  <a:pt x="346927" y="80536"/>
                </a:cubicBezTo>
                <a:cubicBezTo>
                  <a:pt x="344007" y="74695"/>
                  <a:pt x="344354" y="67384"/>
                  <a:pt x="340732" y="61951"/>
                </a:cubicBezTo>
                <a:cubicBezTo>
                  <a:pt x="327159" y="41591"/>
                  <a:pt x="320702" y="45260"/>
                  <a:pt x="303561" y="30975"/>
                </a:cubicBezTo>
                <a:cubicBezTo>
                  <a:pt x="296831" y="25366"/>
                  <a:pt x="292635" y="16645"/>
                  <a:pt x="284976" y="12390"/>
                </a:cubicBezTo>
                <a:cubicBezTo>
                  <a:pt x="273559" y="6047"/>
                  <a:pt x="247805" y="0"/>
                  <a:pt x="247805" y="0"/>
                </a:cubicBezTo>
                <a:cubicBezTo>
                  <a:pt x="225090" y="2065"/>
                  <a:pt x="201459" y="-513"/>
                  <a:pt x="179659" y="6195"/>
                </a:cubicBezTo>
                <a:cubicBezTo>
                  <a:pt x="172543" y="8385"/>
                  <a:pt x="173083" y="20129"/>
                  <a:pt x="167269" y="24780"/>
                </a:cubicBezTo>
                <a:cubicBezTo>
                  <a:pt x="162170" y="28859"/>
                  <a:pt x="154746" y="28550"/>
                  <a:pt x="148683" y="30975"/>
                </a:cubicBezTo>
                <a:cubicBezTo>
                  <a:pt x="144396" y="32690"/>
                  <a:pt x="140423" y="35106"/>
                  <a:pt x="136293" y="37171"/>
                </a:cubicBezTo>
              </a:path>
            </a:pathLst>
          </a:custGeom>
          <a:ln w="57150" cmpd="sng">
            <a:solidFill>
              <a:schemeClr val="tx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5494705" y="2707268"/>
            <a:ext cx="602980" cy="588537"/>
          </a:xfrm>
          <a:custGeom>
            <a:avLst/>
            <a:gdLst>
              <a:gd name="connsiteX0" fmla="*/ 105685 w 602980"/>
              <a:gd name="connsiteY0" fmla="*/ 179659 h 588537"/>
              <a:gd name="connsiteX1" fmla="*/ 68515 w 602980"/>
              <a:gd name="connsiteY1" fmla="*/ 192049 h 588537"/>
              <a:gd name="connsiteX2" fmla="*/ 62319 w 602980"/>
              <a:gd name="connsiteY2" fmla="*/ 210634 h 588537"/>
              <a:gd name="connsiteX3" fmla="*/ 49929 w 602980"/>
              <a:gd name="connsiteY3" fmla="*/ 235415 h 588537"/>
              <a:gd name="connsiteX4" fmla="*/ 43734 w 602980"/>
              <a:gd name="connsiteY4" fmla="*/ 254000 h 588537"/>
              <a:gd name="connsiteX5" fmla="*/ 31344 w 602980"/>
              <a:gd name="connsiteY5" fmla="*/ 266391 h 588537"/>
              <a:gd name="connsiteX6" fmla="*/ 6563 w 602980"/>
              <a:gd name="connsiteY6" fmla="*/ 315952 h 588537"/>
              <a:gd name="connsiteX7" fmla="*/ 368 w 602980"/>
              <a:gd name="connsiteY7" fmla="*/ 340732 h 588537"/>
              <a:gd name="connsiteX8" fmla="*/ 12758 w 602980"/>
              <a:gd name="connsiteY8" fmla="*/ 464634 h 588537"/>
              <a:gd name="connsiteX9" fmla="*/ 31344 w 602980"/>
              <a:gd name="connsiteY9" fmla="*/ 495610 h 588537"/>
              <a:gd name="connsiteX10" fmla="*/ 74710 w 602980"/>
              <a:gd name="connsiteY10" fmla="*/ 532781 h 588537"/>
              <a:gd name="connsiteX11" fmla="*/ 136661 w 602980"/>
              <a:gd name="connsiteY11" fmla="*/ 576147 h 588537"/>
              <a:gd name="connsiteX12" fmla="*/ 186222 w 602980"/>
              <a:gd name="connsiteY12" fmla="*/ 588537 h 588537"/>
              <a:gd name="connsiteX13" fmla="*/ 359685 w 602980"/>
              <a:gd name="connsiteY13" fmla="*/ 576147 h 588537"/>
              <a:gd name="connsiteX14" fmla="*/ 409246 w 602980"/>
              <a:gd name="connsiteY14" fmla="*/ 551366 h 588537"/>
              <a:gd name="connsiteX15" fmla="*/ 502173 w 602980"/>
              <a:gd name="connsiteY15" fmla="*/ 470830 h 588537"/>
              <a:gd name="connsiteX16" fmla="*/ 539344 w 602980"/>
              <a:gd name="connsiteY16" fmla="*/ 427464 h 588537"/>
              <a:gd name="connsiteX17" fmla="*/ 545539 w 602980"/>
              <a:gd name="connsiteY17" fmla="*/ 408878 h 588537"/>
              <a:gd name="connsiteX18" fmla="*/ 564124 w 602980"/>
              <a:gd name="connsiteY18" fmla="*/ 377903 h 588537"/>
              <a:gd name="connsiteX19" fmla="*/ 582710 w 602980"/>
              <a:gd name="connsiteY19" fmla="*/ 278781 h 588537"/>
              <a:gd name="connsiteX20" fmla="*/ 595100 w 602980"/>
              <a:gd name="connsiteY20" fmla="*/ 254000 h 588537"/>
              <a:gd name="connsiteX21" fmla="*/ 595100 w 602980"/>
              <a:gd name="connsiteY21" fmla="*/ 105317 h 588537"/>
              <a:gd name="connsiteX22" fmla="*/ 576515 w 602980"/>
              <a:gd name="connsiteY22" fmla="*/ 80537 h 588537"/>
              <a:gd name="connsiteX23" fmla="*/ 564124 w 602980"/>
              <a:gd name="connsiteY23" fmla="*/ 55756 h 588537"/>
              <a:gd name="connsiteX24" fmla="*/ 514563 w 602980"/>
              <a:gd name="connsiteY24" fmla="*/ 24781 h 588537"/>
              <a:gd name="connsiteX25" fmla="*/ 495978 w 602980"/>
              <a:gd name="connsiteY25" fmla="*/ 12391 h 588537"/>
              <a:gd name="connsiteX26" fmla="*/ 390661 w 602980"/>
              <a:gd name="connsiteY26" fmla="*/ 0 h 588537"/>
              <a:gd name="connsiteX27" fmla="*/ 310124 w 602980"/>
              <a:gd name="connsiteY27" fmla="*/ 6195 h 588537"/>
              <a:gd name="connsiteX28" fmla="*/ 291539 w 602980"/>
              <a:gd name="connsiteY28" fmla="*/ 12391 h 588537"/>
              <a:gd name="connsiteX29" fmla="*/ 285344 w 602980"/>
              <a:gd name="connsiteY29" fmla="*/ 24781 h 58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2980" h="588537">
                <a:moveTo>
                  <a:pt x="105685" y="179659"/>
                </a:moveTo>
                <a:cubicBezTo>
                  <a:pt x="93295" y="183789"/>
                  <a:pt x="79143" y="184458"/>
                  <a:pt x="68515" y="192049"/>
                </a:cubicBezTo>
                <a:cubicBezTo>
                  <a:pt x="63201" y="195845"/>
                  <a:pt x="64891" y="204632"/>
                  <a:pt x="62319" y="210634"/>
                </a:cubicBezTo>
                <a:cubicBezTo>
                  <a:pt x="58681" y="219123"/>
                  <a:pt x="53567" y="226926"/>
                  <a:pt x="49929" y="235415"/>
                </a:cubicBezTo>
                <a:cubicBezTo>
                  <a:pt x="47357" y="241417"/>
                  <a:pt x="47094" y="248400"/>
                  <a:pt x="43734" y="254000"/>
                </a:cubicBezTo>
                <a:cubicBezTo>
                  <a:pt x="40729" y="259009"/>
                  <a:pt x="34349" y="261382"/>
                  <a:pt x="31344" y="266391"/>
                </a:cubicBezTo>
                <a:cubicBezTo>
                  <a:pt x="21841" y="282229"/>
                  <a:pt x="6563" y="315952"/>
                  <a:pt x="6563" y="315952"/>
                </a:cubicBezTo>
                <a:cubicBezTo>
                  <a:pt x="4498" y="324212"/>
                  <a:pt x="368" y="332218"/>
                  <a:pt x="368" y="340732"/>
                </a:cubicBezTo>
                <a:cubicBezTo>
                  <a:pt x="368" y="346158"/>
                  <a:pt x="-3336" y="432447"/>
                  <a:pt x="12758" y="464634"/>
                </a:cubicBezTo>
                <a:cubicBezTo>
                  <a:pt x="18143" y="475404"/>
                  <a:pt x="24439" y="485745"/>
                  <a:pt x="31344" y="495610"/>
                </a:cubicBezTo>
                <a:cubicBezTo>
                  <a:pt x="55499" y="530117"/>
                  <a:pt x="45903" y="523179"/>
                  <a:pt x="74710" y="532781"/>
                </a:cubicBezTo>
                <a:cubicBezTo>
                  <a:pt x="84962" y="540470"/>
                  <a:pt x="129035" y="574241"/>
                  <a:pt x="136661" y="576147"/>
                </a:cubicBezTo>
                <a:lnTo>
                  <a:pt x="186222" y="588537"/>
                </a:lnTo>
                <a:cubicBezTo>
                  <a:pt x="244043" y="584407"/>
                  <a:pt x="301986" y="581731"/>
                  <a:pt x="359685" y="576147"/>
                </a:cubicBezTo>
                <a:cubicBezTo>
                  <a:pt x="374701" y="574694"/>
                  <a:pt x="400316" y="557548"/>
                  <a:pt x="409246" y="551366"/>
                </a:cubicBezTo>
                <a:cubicBezTo>
                  <a:pt x="462802" y="514288"/>
                  <a:pt x="456440" y="516562"/>
                  <a:pt x="502173" y="470830"/>
                </a:cubicBezTo>
                <a:cubicBezTo>
                  <a:pt x="532218" y="440786"/>
                  <a:pt x="520475" y="455768"/>
                  <a:pt x="539344" y="427464"/>
                </a:cubicBezTo>
                <a:cubicBezTo>
                  <a:pt x="541409" y="421269"/>
                  <a:pt x="542619" y="414719"/>
                  <a:pt x="545539" y="408878"/>
                </a:cubicBezTo>
                <a:cubicBezTo>
                  <a:pt x="550924" y="398108"/>
                  <a:pt x="560074" y="389242"/>
                  <a:pt x="564124" y="377903"/>
                </a:cubicBezTo>
                <a:cubicBezTo>
                  <a:pt x="593734" y="294997"/>
                  <a:pt x="563046" y="350885"/>
                  <a:pt x="582710" y="278781"/>
                </a:cubicBezTo>
                <a:cubicBezTo>
                  <a:pt x="585140" y="269871"/>
                  <a:pt x="590970" y="262260"/>
                  <a:pt x="595100" y="254000"/>
                </a:cubicBezTo>
                <a:cubicBezTo>
                  <a:pt x="602323" y="196215"/>
                  <a:pt x="608454" y="172089"/>
                  <a:pt x="595100" y="105317"/>
                </a:cubicBezTo>
                <a:cubicBezTo>
                  <a:pt x="593075" y="95192"/>
                  <a:pt x="581987" y="89293"/>
                  <a:pt x="576515" y="80537"/>
                </a:cubicBezTo>
                <a:cubicBezTo>
                  <a:pt x="571620" y="72705"/>
                  <a:pt x="570134" y="62768"/>
                  <a:pt x="564124" y="55756"/>
                </a:cubicBezTo>
                <a:cubicBezTo>
                  <a:pt x="549909" y="39172"/>
                  <a:pt x="532521" y="35042"/>
                  <a:pt x="514563" y="24781"/>
                </a:cubicBezTo>
                <a:cubicBezTo>
                  <a:pt x="508098" y="21087"/>
                  <a:pt x="503041" y="14746"/>
                  <a:pt x="495978" y="12391"/>
                </a:cubicBezTo>
                <a:cubicBezTo>
                  <a:pt x="477326" y="6174"/>
                  <a:pt x="396835" y="561"/>
                  <a:pt x="390661" y="0"/>
                </a:cubicBezTo>
                <a:cubicBezTo>
                  <a:pt x="363815" y="2065"/>
                  <a:pt x="336841" y="2855"/>
                  <a:pt x="310124" y="6195"/>
                </a:cubicBezTo>
                <a:cubicBezTo>
                  <a:pt x="303644" y="7005"/>
                  <a:pt x="296763" y="8473"/>
                  <a:pt x="291539" y="12391"/>
                </a:cubicBezTo>
                <a:cubicBezTo>
                  <a:pt x="287845" y="15162"/>
                  <a:pt x="287409" y="20651"/>
                  <a:pt x="285344" y="24781"/>
                </a:cubicBezTo>
              </a:path>
            </a:pathLst>
          </a:custGeom>
          <a:ln w="76200" cmpd="sng">
            <a:solidFill>
              <a:schemeClr val="tx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6196033" y="3227635"/>
            <a:ext cx="1064648" cy="1009830"/>
          </a:xfrm>
          <a:custGeom>
            <a:avLst/>
            <a:gdLst>
              <a:gd name="connsiteX0" fmla="*/ 519477 w 1064648"/>
              <a:gd name="connsiteY0" fmla="*/ 6220 h 1009830"/>
              <a:gd name="connsiteX1" fmla="*/ 203526 w 1064648"/>
              <a:gd name="connsiteY1" fmla="*/ 12415 h 1009830"/>
              <a:gd name="connsiteX2" fmla="*/ 178746 w 1064648"/>
              <a:gd name="connsiteY2" fmla="*/ 24806 h 1009830"/>
              <a:gd name="connsiteX3" fmla="*/ 129185 w 1064648"/>
              <a:gd name="connsiteY3" fmla="*/ 49586 h 1009830"/>
              <a:gd name="connsiteX4" fmla="*/ 110599 w 1064648"/>
              <a:gd name="connsiteY4" fmla="*/ 74367 h 1009830"/>
              <a:gd name="connsiteX5" fmla="*/ 85819 w 1064648"/>
              <a:gd name="connsiteY5" fmla="*/ 99147 h 1009830"/>
              <a:gd name="connsiteX6" fmla="*/ 73429 w 1064648"/>
              <a:gd name="connsiteY6" fmla="*/ 123928 h 1009830"/>
              <a:gd name="connsiteX7" fmla="*/ 42453 w 1064648"/>
              <a:gd name="connsiteY7" fmla="*/ 161098 h 1009830"/>
              <a:gd name="connsiteX8" fmla="*/ 36258 w 1064648"/>
              <a:gd name="connsiteY8" fmla="*/ 204464 h 1009830"/>
              <a:gd name="connsiteX9" fmla="*/ 30063 w 1064648"/>
              <a:gd name="connsiteY9" fmla="*/ 223050 h 1009830"/>
              <a:gd name="connsiteX10" fmla="*/ 23868 w 1064648"/>
              <a:gd name="connsiteY10" fmla="*/ 247830 h 1009830"/>
              <a:gd name="connsiteX11" fmla="*/ 11477 w 1064648"/>
              <a:gd name="connsiteY11" fmla="*/ 291196 h 1009830"/>
              <a:gd name="connsiteX12" fmla="*/ 17673 w 1064648"/>
              <a:gd name="connsiteY12" fmla="*/ 669098 h 1009830"/>
              <a:gd name="connsiteX13" fmla="*/ 36258 w 1064648"/>
              <a:gd name="connsiteY13" fmla="*/ 712464 h 1009830"/>
              <a:gd name="connsiteX14" fmla="*/ 61038 w 1064648"/>
              <a:gd name="connsiteY14" fmla="*/ 755830 h 1009830"/>
              <a:gd name="connsiteX15" fmla="*/ 79624 w 1064648"/>
              <a:gd name="connsiteY15" fmla="*/ 793001 h 1009830"/>
              <a:gd name="connsiteX16" fmla="*/ 104404 w 1064648"/>
              <a:gd name="connsiteY16" fmla="*/ 836367 h 1009830"/>
              <a:gd name="connsiteX17" fmla="*/ 141575 w 1064648"/>
              <a:gd name="connsiteY17" fmla="*/ 898318 h 1009830"/>
              <a:gd name="connsiteX18" fmla="*/ 191136 w 1064648"/>
              <a:gd name="connsiteY18" fmla="*/ 947879 h 1009830"/>
              <a:gd name="connsiteX19" fmla="*/ 259282 w 1064648"/>
              <a:gd name="connsiteY19" fmla="*/ 978855 h 1009830"/>
              <a:gd name="connsiteX20" fmla="*/ 290258 w 1064648"/>
              <a:gd name="connsiteY20" fmla="*/ 985050 h 1009830"/>
              <a:gd name="connsiteX21" fmla="*/ 327429 w 1064648"/>
              <a:gd name="connsiteY21" fmla="*/ 997440 h 1009830"/>
              <a:gd name="connsiteX22" fmla="*/ 370795 w 1064648"/>
              <a:gd name="connsiteY22" fmla="*/ 1009830 h 1009830"/>
              <a:gd name="connsiteX23" fmla="*/ 748697 w 1064648"/>
              <a:gd name="connsiteY23" fmla="*/ 997440 h 1009830"/>
              <a:gd name="connsiteX24" fmla="*/ 779673 w 1064648"/>
              <a:gd name="connsiteY24" fmla="*/ 991245 h 1009830"/>
              <a:gd name="connsiteX25" fmla="*/ 810648 w 1064648"/>
              <a:gd name="connsiteY25" fmla="*/ 972659 h 1009830"/>
              <a:gd name="connsiteX26" fmla="*/ 841624 w 1064648"/>
              <a:gd name="connsiteY26" fmla="*/ 960269 h 1009830"/>
              <a:gd name="connsiteX27" fmla="*/ 884990 w 1064648"/>
              <a:gd name="connsiteY27" fmla="*/ 923098 h 1009830"/>
              <a:gd name="connsiteX28" fmla="*/ 953136 w 1064648"/>
              <a:gd name="connsiteY28" fmla="*/ 836367 h 1009830"/>
              <a:gd name="connsiteX29" fmla="*/ 977917 w 1064648"/>
              <a:gd name="connsiteY29" fmla="*/ 780611 h 1009830"/>
              <a:gd name="connsiteX30" fmla="*/ 1021282 w 1064648"/>
              <a:gd name="connsiteY30" fmla="*/ 675294 h 1009830"/>
              <a:gd name="connsiteX31" fmla="*/ 1052258 w 1064648"/>
              <a:gd name="connsiteY31" fmla="*/ 588562 h 1009830"/>
              <a:gd name="connsiteX32" fmla="*/ 1064648 w 1064648"/>
              <a:gd name="connsiteY32" fmla="*/ 539001 h 1009830"/>
              <a:gd name="connsiteX33" fmla="*/ 1058453 w 1064648"/>
              <a:gd name="connsiteY33" fmla="*/ 452269 h 1009830"/>
              <a:gd name="connsiteX34" fmla="*/ 1046063 w 1064648"/>
              <a:gd name="connsiteY34" fmla="*/ 433684 h 1009830"/>
              <a:gd name="connsiteX35" fmla="*/ 1015087 w 1064648"/>
              <a:gd name="connsiteY35" fmla="*/ 384123 h 1009830"/>
              <a:gd name="connsiteX36" fmla="*/ 971721 w 1064648"/>
              <a:gd name="connsiteY36" fmla="*/ 315976 h 1009830"/>
              <a:gd name="connsiteX37" fmla="*/ 965526 w 1064648"/>
              <a:gd name="connsiteY37" fmla="*/ 297391 h 1009830"/>
              <a:gd name="connsiteX38" fmla="*/ 928356 w 1064648"/>
              <a:gd name="connsiteY38" fmla="*/ 272611 h 1009830"/>
              <a:gd name="connsiteX39" fmla="*/ 915965 w 1064648"/>
              <a:gd name="connsiteY39" fmla="*/ 260220 h 1009830"/>
              <a:gd name="connsiteX40" fmla="*/ 903575 w 1064648"/>
              <a:gd name="connsiteY40" fmla="*/ 254025 h 100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64648" h="1009830">
                <a:moveTo>
                  <a:pt x="519477" y="6220"/>
                </a:moveTo>
                <a:cubicBezTo>
                  <a:pt x="379206" y="1210"/>
                  <a:pt x="337045" y="-7366"/>
                  <a:pt x="203526" y="12415"/>
                </a:cubicBezTo>
                <a:cubicBezTo>
                  <a:pt x="194391" y="13768"/>
                  <a:pt x="186819" y="20321"/>
                  <a:pt x="178746" y="24806"/>
                </a:cubicBezTo>
                <a:cubicBezTo>
                  <a:pt x="134860" y="49187"/>
                  <a:pt x="163158" y="38262"/>
                  <a:pt x="129185" y="49586"/>
                </a:cubicBezTo>
                <a:cubicBezTo>
                  <a:pt x="122990" y="57846"/>
                  <a:pt x="117398" y="66596"/>
                  <a:pt x="110599" y="74367"/>
                </a:cubicBezTo>
                <a:cubicBezTo>
                  <a:pt x="102907" y="83158"/>
                  <a:pt x="92828" y="89802"/>
                  <a:pt x="85819" y="99147"/>
                </a:cubicBezTo>
                <a:cubicBezTo>
                  <a:pt x="80278" y="106535"/>
                  <a:pt x="78011" y="115910"/>
                  <a:pt x="73429" y="123928"/>
                </a:cubicBezTo>
                <a:cubicBezTo>
                  <a:pt x="61931" y="144050"/>
                  <a:pt x="59534" y="144017"/>
                  <a:pt x="42453" y="161098"/>
                </a:cubicBezTo>
                <a:cubicBezTo>
                  <a:pt x="40388" y="175553"/>
                  <a:pt x="39122" y="190145"/>
                  <a:pt x="36258" y="204464"/>
                </a:cubicBezTo>
                <a:cubicBezTo>
                  <a:pt x="34977" y="210868"/>
                  <a:pt x="31857" y="216771"/>
                  <a:pt x="30063" y="223050"/>
                </a:cubicBezTo>
                <a:cubicBezTo>
                  <a:pt x="27724" y="231237"/>
                  <a:pt x="26207" y="239643"/>
                  <a:pt x="23868" y="247830"/>
                </a:cubicBezTo>
                <a:cubicBezTo>
                  <a:pt x="6084" y="310073"/>
                  <a:pt x="30857" y="213687"/>
                  <a:pt x="11477" y="291196"/>
                </a:cubicBezTo>
                <a:cubicBezTo>
                  <a:pt x="-5028" y="439741"/>
                  <a:pt x="-4386" y="408808"/>
                  <a:pt x="17673" y="669098"/>
                </a:cubicBezTo>
                <a:cubicBezTo>
                  <a:pt x="19001" y="684769"/>
                  <a:pt x="29225" y="698397"/>
                  <a:pt x="36258" y="712464"/>
                </a:cubicBezTo>
                <a:cubicBezTo>
                  <a:pt x="43703" y="727355"/>
                  <a:pt x="53145" y="741171"/>
                  <a:pt x="61038" y="755830"/>
                </a:cubicBezTo>
                <a:cubicBezTo>
                  <a:pt x="67606" y="768027"/>
                  <a:pt x="73056" y="780804"/>
                  <a:pt x="79624" y="793001"/>
                </a:cubicBezTo>
                <a:cubicBezTo>
                  <a:pt x="87517" y="807660"/>
                  <a:pt x="96511" y="821708"/>
                  <a:pt x="104404" y="836367"/>
                </a:cubicBezTo>
                <a:cubicBezTo>
                  <a:pt x="120512" y="866282"/>
                  <a:pt x="119967" y="874746"/>
                  <a:pt x="141575" y="898318"/>
                </a:cubicBezTo>
                <a:cubicBezTo>
                  <a:pt x="157362" y="915540"/>
                  <a:pt x="170239" y="937431"/>
                  <a:pt x="191136" y="947879"/>
                </a:cubicBezTo>
                <a:cubicBezTo>
                  <a:pt x="210941" y="957781"/>
                  <a:pt x="237371" y="972281"/>
                  <a:pt x="259282" y="978855"/>
                </a:cubicBezTo>
                <a:cubicBezTo>
                  <a:pt x="269368" y="981881"/>
                  <a:pt x="280099" y="982280"/>
                  <a:pt x="290258" y="985050"/>
                </a:cubicBezTo>
                <a:cubicBezTo>
                  <a:pt x="302858" y="988486"/>
                  <a:pt x="314946" y="993599"/>
                  <a:pt x="327429" y="997440"/>
                </a:cubicBezTo>
                <a:cubicBezTo>
                  <a:pt x="341798" y="1001861"/>
                  <a:pt x="356340" y="1005700"/>
                  <a:pt x="370795" y="1009830"/>
                </a:cubicBezTo>
                <a:lnTo>
                  <a:pt x="748697" y="997440"/>
                </a:lnTo>
                <a:cubicBezTo>
                  <a:pt x="759216" y="996962"/>
                  <a:pt x="769896" y="995156"/>
                  <a:pt x="779673" y="991245"/>
                </a:cubicBezTo>
                <a:cubicBezTo>
                  <a:pt x="790853" y="986773"/>
                  <a:pt x="799878" y="978044"/>
                  <a:pt x="810648" y="972659"/>
                </a:cubicBezTo>
                <a:cubicBezTo>
                  <a:pt x="820595" y="967686"/>
                  <a:pt x="831299" y="964399"/>
                  <a:pt x="841624" y="960269"/>
                </a:cubicBezTo>
                <a:cubicBezTo>
                  <a:pt x="856079" y="947879"/>
                  <a:pt x="871528" y="936560"/>
                  <a:pt x="884990" y="923098"/>
                </a:cubicBezTo>
                <a:cubicBezTo>
                  <a:pt x="901393" y="906695"/>
                  <a:pt x="941258" y="857483"/>
                  <a:pt x="953136" y="836367"/>
                </a:cubicBezTo>
                <a:cubicBezTo>
                  <a:pt x="963107" y="818641"/>
                  <a:pt x="969257" y="799013"/>
                  <a:pt x="977917" y="780611"/>
                </a:cubicBezTo>
                <a:cubicBezTo>
                  <a:pt x="1033371" y="662772"/>
                  <a:pt x="973614" y="802407"/>
                  <a:pt x="1021282" y="675294"/>
                </a:cubicBezTo>
                <a:cubicBezTo>
                  <a:pt x="1049298" y="600585"/>
                  <a:pt x="1032194" y="663802"/>
                  <a:pt x="1052258" y="588562"/>
                </a:cubicBezTo>
                <a:cubicBezTo>
                  <a:pt x="1056646" y="572108"/>
                  <a:pt x="1064648" y="539001"/>
                  <a:pt x="1064648" y="539001"/>
                </a:cubicBezTo>
                <a:cubicBezTo>
                  <a:pt x="1062583" y="510090"/>
                  <a:pt x="1063490" y="480812"/>
                  <a:pt x="1058453" y="452269"/>
                </a:cubicBezTo>
                <a:cubicBezTo>
                  <a:pt x="1057159" y="444937"/>
                  <a:pt x="1048996" y="440527"/>
                  <a:pt x="1046063" y="433684"/>
                </a:cubicBezTo>
                <a:cubicBezTo>
                  <a:pt x="1017964" y="368118"/>
                  <a:pt x="1072053" y="455331"/>
                  <a:pt x="1015087" y="384123"/>
                </a:cubicBezTo>
                <a:cubicBezTo>
                  <a:pt x="1008544" y="375944"/>
                  <a:pt x="977821" y="328176"/>
                  <a:pt x="971721" y="315976"/>
                </a:cubicBezTo>
                <a:cubicBezTo>
                  <a:pt x="968801" y="310135"/>
                  <a:pt x="970143" y="302008"/>
                  <a:pt x="965526" y="297391"/>
                </a:cubicBezTo>
                <a:cubicBezTo>
                  <a:pt x="954997" y="286862"/>
                  <a:pt x="938885" y="283140"/>
                  <a:pt x="928356" y="272611"/>
                </a:cubicBezTo>
                <a:cubicBezTo>
                  <a:pt x="924226" y="268481"/>
                  <a:pt x="920638" y="263725"/>
                  <a:pt x="915965" y="260220"/>
                </a:cubicBezTo>
                <a:cubicBezTo>
                  <a:pt x="912271" y="257449"/>
                  <a:pt x="907705" y="256090"/>
                  <a:pt x="903575" y="254025"/>
                </a:cubicBezTo>
              </a:path>
            </a:pathLst>
          </a:custGeom>
          <a:ln w="76200" cmpd="sng">
            <a:solidFill>
              <a:schemeClr val="tx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Isosceles Triangle 33"/>
          <p:cNvSpPr/>
          <p:nvPr/>
        </p:nvSpPr>
        <p:spPr>
          <a:xfrm rot="6066882">
            <a:off x="5037912" y="2654560"/>
            <a:ext cx="210563" cy="154976"/>
          </a:xfrm>
          <a:prstGeom prst="triangle">
            <a:avLst/>
          </a:prstGeom>
          <a:solidFill>
            <a:schemeClr val="tx1">
              <a:lumMod val="85000"/>
            </a:schemeClr>
          </a:solidFill>
          <a:ln w="76200" cmpd="sng">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Isosceles Triangle 35"/>
          <p:cNvSpPr/>
          <p:nvPr/>
        </p:nvSpPr>
        <p:spPr>
          <a:xfrm rot="14012989">
            <a:off x="5596983" y="2656320"/>
            <a:ext cx="277942" cy="203482"/>
          </a:xfrm>
          <a:prstGeom prst="triangle">
            <a:avLst/>
          </a:prstGeom>
          <a:solidFill>
            <a:schemeClr val="tx1">
              <a:lumMod val="85000"/>
            </a:schemeClr>
          </a:solidFill>
          <a:ln w="76200" cmpd="sng">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Isosceles Triangle 37"/>
          <p:cNvSpPr/>
          <p:nvPr/>
        </p:nvSpPr>
        <p:spPr>
          <a:xfrm rot="6289282">
            <a:off x="6579563" y="3119307"/>
            <a:ext cx="355612" cy="293523"/>
          </a:xfrm>
          <a:prstGeom prst="triangle">
            <a:avLst/>
          </a:prstGeom>
          <a:solidFill>
            <a:schemeClr val="tx1">
              <a:lumMod val="85000"/>
            </a:schemeClr>
          </a:solidFill>
          <a:ln w="76200" cmpd="sng">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8" name="Straight Connector 27"/>
          <p:cNvCxnSpPr>
            <a:stCxn id="18" idx="11"/>
            <a:endCxn id="18" idx="6"/>
          </p:cNvCxnSpPr>
          <p:nvPr/>
        </p:nvCxnSpPr>
        <p:spPr>
          <a:xfrm flipV="1">
            <a:off x="6207510" y="3351563"/>
            <a:ext cx="61952" cy="167268"/>
          </a:xfrm>
          <a:prstGeom prst="line">
            <a:avLst/>
          </a:prstGeom>
          <a:ln w="76200" cmpd="sng">
            <a:solidFill>
              <a:schemeClr val="tx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803165" y="4860510"/>
            <a:ext cx="4572000" cy="646331"/>
          </a:xfrm>
          <a:prstGeom prst="rect">
            <a:avLst/>
          </a:prstGeom>
        </p:spPr>
        <p:txBody>
          <a:bodyPr>
            <a:spAutoFit/>
          </a:bodyPr>
          <a:lstStyle/>
          <a:p>
            <a:pPr marL="285750" indent="-285750">
              <a:buFont typeface="Arial"/>
              <a:buChar char="•"/>
            </a:pPr>
            <a:r>
              <a:rPr lang="en-US" b="1" dirty="0"/>
              <a:t>Blade Stall: </a:t>
            </a:r>
            <a:r>
              <a:rPr lang="en-US" dirty="0"/>
              <a:t>Too much angle of attack, air flow separates, all lift is lost. </a:t>
            </a:r>
            <a:endParaRPr lang="en-US" b="1" dirty="0"/>
          </a:p>
        </p:txBody>
      </p:sp>
      <p:sp>
        <p:nvSpPr>
          <p:cNvPr id="30" name="TextBox 29"/>
          <p:cNvSpPr txBox="1"/>
          <p:nvPr/>
        </p:nvSpPr>
        <p:spPr>
          <a:xfrm>
            <a:off x="5375165" y="1376041"/>
            <a:ext cx="3526880" cy="369332"/>
          </a:xfrm>
          <a:prstGeom prst="rect">
            <a:avLst/>
          </a:prstGeom>
          <a:noFill/>
        </p:spPr>
        <p:txBody>
          <a:bodyPr wrap="square" rtlCol="0">
            <a:spAutoFit/>
          </a:bodyPr>
          <a:lstStyle/>
          <a:p>
            <a:r>
              <a:rPr lang="en-US" b="1" dirty="0"/>
              <a:t>Critical Angle of Attack</a:t>
            </a:r>
          </a:p>
        </p:txBody>
      </p:sp>
    </p:spTree>
    <p:extLst>
      <p:ext uri="{BB962C8B-B14F-4D97-AF65-F5344CB8AC3E}">
        <p14:creationId xmlns:p14="http://schemas.microsoft.com/office/powerpoint/2010/main" val="4192665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Arrow 12"/>
          <p:cNvSpPr/>
          <p:nvPr/>
        </p:nvSpPr>
        <p:spPr>
          <a:xfrm>
            <a:off x="73976" y="3211972"/>
            <a:ext cx="1195979" cy="715726"/>
          </a:xfrm>
          <a:prstGeom prst="rightArrow">
            <a:avLst/>
          </a:prstGeom>
          <a:solidFill>
            <a:schemeClr val="bg2">
              <a:lumMod val="40000"/>
              <a:lumOff val="60000"/>
            </a:schemeClr>
          </a:solidFill>
          <a:ln w="381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Box 11"/>
          <p:cNvSpPr txBox="1"/>
          <p:nvPr/>
        </p:nvSpPr>
        <p:spPr>
          <a:xfrm>
            <a:off x="92126" y="3425203"/>
            <a:ext cx="1108334" cy="261610"/>
          </a:xfrm>
          <a:prstGeom prst="rect">
            <a:avLst/>
          </a:prstGeom>
          <a:noFill/>
        </p:spPr>
        <p:txBody>
          <a:bodyPr wrap="none" rtlCol="0">
            <a:spAutoFit/>
          </a:bodyPr>
          <a:lstStyle/>
          <a:p>
            <a:r>
              <a:rPr lang="en-US" sz="1100" b="1" dirty="0"/>
              <a:t>Relative Wind</a:t>
            </a:r>
          </a:p>
        </p:txBody>
      </p:sp>
      <p:sp>
        <p:nvSpPr>
          <p:cNvPr id="2" name="Title 1"/>
          <p:cNvSpPr>
            <a:spLocks noGrp="1"/>
          </p:cNvSpPr>
          <p:nvPr>
            <p:ph type="title"/>
          </p:nvPr>
        </p:nvSpPr>
        <p:spPr>
          <a:xfrm>
            <a:off x="457200" y="152371"/>
            <a:ext cx="7467600" cy="1143000"/>
          </a:xfrm>
        </p:spPr>
        <p:txBody>
          <a:bodyPr>
            <a:normAutofit/>
          </a:bodyPr>
          <a:lstStyle/>
          <a:p>
            <a:r>
              <a:rPr lang="en-US" sz="3600" b="1" i="1" dirty="0">
                <a:latin typeface="+mn-lt"/>
              </a:rPr>
              <a:t>Newton’s Third Law</a:t>
            </a:r>
          </a:p>
        </p:txBody>
      </p:sp>
      <p:sp>
        <p:nvSpPr>
          <p:cNvPr id="5" name="TextBox 4"/>
          <p:cNvSpPr txBox="1"/>
          <p:nvPr/>
        </p:nvSpPr>
        <p:spPr>
          <a:xfrm>
            <a:off x="525485" y="1417639"/>
            <a:ext cx="7203535" cy="523220"/>
          </a:xfrm>
          <a:prstGeom prst="rect">
            <a:avLst/>
          </a:prstGeom>
          <a:noFill/>
        </p:spPr>
        <p:txBody>
          <a:bodyPr wrap="square" rtlCol="0">
            <a:spAutoFit/>
          </a:bodyPr>
          <a:lstStyle/>
          <a:p>
            <a:endParaRPr lang="en-US" sz="1400" dirty="0"/>
          </a:p>
          <a:p>
            <a:pPr marL="285750" indent="-285750">
              <a:buFont typeface="Arial"/>
              <a:buChar char="•"/>
            </a:pPr>
            <a:endParaRPr lang="en-US" sz="1400" dirty="0"/>
          </a:p>
        </p:txBody>
      </p:sp>
      <p:sp>
        <p:nvSpPr>
          <p:cNvPr id="7" name="Right Arrow 6"/>
          <p:cNvSpPr/>
          <p:nvPr/>
        </p:nvSpPr>
        <p:spPr>
          <a:xfrm>
            <a:off x="7924800" y="5962952"/>
            <a:ext cx="1134533" cy="798286"/>
          </a:xfrm>
          <a:prstGeom prst="rightArrow">
            <a:avLst/>
          </a:prstGeom>
          <a:solidFill>
            <a:schemeClr val="accent5">
              <a:lumMod val="60000"/>
              <a:lumOff val="40000"/>
            </a:schemeClr>
          </a:solidFill>
          <a:effectLst>
            <a:glow>
              <a:schemeClr val="accent1">
                <a:tint val="30000"/>
                <a:shade val="95000"/>
                <a:satMod val="300000"/>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NEXT</a:t>
            </a:r>
          </a:p>
        </p:txBody>
      </p:sp>
      <p:sp>
        <p:nvSpPr>
          <p:cNvPr id="6" name="TextBox 5"/>
          <p:cNvSpPr txBox="1"/>
          <p:nvPr/>
        </p:nvSpPr>
        <p:spPr>
          <a:xfrm>
            <a:off x="355390" y="1417639"/>
            <a:ext cx="8425351" cy="954107"/>
          </a:xfrm>
          <a:prstGeom prst="rect">
            <a:avLst/>
          </a:prstGeom>
          <a:noFill/>
        </p:spPr>
        <p:txBody>
          <a:bodyPr wrap="square" rtlCol="0">
            <a:spAutoFit/>
          </a:bodyPr>
          <a:lstStyle/>
          <a:p>
            <a:pPr marL="285750" indent="-285750">
              <a:buFont typeface="Arial"/>
              <a:buChar char="•"/>
            </a:pPr>
            <a:r>
              <a:rPr lang="en-US" sz="1400" b="1" dirty="0"/>
              <a:t>Newton’s Third Law: </a:t>
            </a:r>
            <a:r>
              <a:rPr lang="en-US" sz="1400" dirty="0"/>
              <a:t>“For every action, there is an equal and opposite reaction.”</a:t>
            </a:r>
          </a:p>
          <a:p>
            <a:pPr marL="285750" indent="-285750">
              <a:buFont typeface="Arial"/>
              <a:buChar char="•"/>
            </a:pPr>
            <a:endParaRPr lang="en-US" sz="1400" dirty="0"/>
          </a:p>
          <a:p>
            <a:pPr marL="285750" indent="-285750">
              <a:buFont typeface="Arial"/>
              <a:buChar char="•"/>
            </a:pPr>
            <a:endParaRPr lang="en-US" sz="1400" b="1" dirty="0"/>
          </a:p>
          <a:p>
            <a:pPr marL="285750" indent="-285750">
              <a:buFont typeface="Arial"/>
              <a:buChar char="•"/>
            </a:pPr>
            <a:endParaRPr lang="en-US" sz="1400" b="1" dirty="0"/>
          </a:p>
        </p:txBody>
      </p:sp>
      <p:grpSp>
        <p:nvGrpSpPr>
          <p:cNvPr id="8" name="Group 7"/>
          <p:cNvGrpSpPr/>
          <p:nvPr/>
        </p:nvGrpSpPr>
        <p:grpSpPr>
          <a:xfrm rot="699858">
            <a:off x="2042410" y="2584675"/>
            <a:ext cx="5291363" cy="924153"/>
            <a:chOff x="1735103" y="2328651"/>
            <a:chExt cx="5291363" cy="924153"/>
          </a:xfrm>
        </p:grpSpPr>
        <p:sp>
          <p:nvSpPr>
            <p:cNvPr id="9" name="Freeform 8"/>
            <p:cNvSpPr/>
            <p:nvPr/>
          </p:nvSpPr>
          <p:spPr>
            <a:xfrm>
              <a:off x="1756916" y="2344500"/>
              <a:ext cx="5037378" cy="889781"/>
            </a:xfrm>
            <a:custGeom>
              <a:avLst/>
              <a:gdLst>
                <a:gd name="connsiteX0" fmla="*/ 5031984 w 5037378"/>
                <a:gd name="connsiteY0" fmla="*/ 679644 h 889781"/>
                <a:gd name="connsiteX1" fmla="*/ 3094909 w 5037378"/>
                <a:gd name="connsiteY1" fmla="*/ 204552 h 889781"/>
                <a:gd name="connsiteX2" fmla="*/ 2044137 w 5037378"/>
                <a:gd name="connsiteY2" fmla="*/ 30960 h 889781"/>
                <a:gd name="connsiteX3" fmla="*/ 1084737 w 5037378"/>
                <a:gd name="connsiteY3" fmla="*/ 12688 h 889781"/>
                <a:gd name="connsiteX4" fmla="*/ 381176 w 5037378"/>
                <a:gd name="connsiteY4" fmla="*/ 168006 h 889781"/>
                <a:gd name="connsiteX5" fmla="*/ 33965 w 5037378"/>
                <a:gd name="connsiteY5" fmla="*/ 414689 h 889781"/>
                <a:gd name="connsiteX6" fmla="*/ 43102 w 5037378"/>
                <a:gd name="connsiteY6" fmla="*/ 643098 h 889781"/>
                <a:gd name="connsiteX7" fmla="*/ 298942 w 5037378"/>
                <a:gd name="connsiteY7" fmla="*/ 825826 h 889781"/>
                <a:gd name="connsiteX8" fmla="*/ 901994 w 5037378"/>
                <a:gd name="connsiteY8" fmla="*/ 889781 h 889781"/>
                <a:gd name="connsiteX9" fmla="*/ 2446172 w 5037378"/>
                <a:gd name="connsiteY9" fmla="*/ 871508 h 889781"/>
                <a:gd name="connsiteX10" fmla="*/ 5031984 w 5037378"/>
                <a:gd name="connsiteY10" fmla="*/ 679644 h 88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7378" h="889781">
                  <a:moveTo>
                    <a:pt x="5031984" y="679644"/>
                  </a:moveTo>
                  <a:cubicBezTo>
                    <a:pt x="5140107" y="568485"/>
                    <a:pt x="3592883" y="312666"/>
                    <a:pt x="3094909" y="204552"/>
                  </a:cubicBezTo>
                  <a:cubicBezTo>
                    <a:pt x="2596935" y="96438"/>
                    <a:pt x="2379166" y="62937"/>
                    <a:pt x="2044137" y="30960"/>
                  </a:cubicBezTo>
                  <a:cubicBezTo>
                    <a:pt x="1709108" y="-1017"/>
                    <a:pt x="1361897" y="-10153"/>
                    <a:pt x="1084737" y="12688"/>
                  </a:cubicBezTo>
                  <a:cubicBezTo>
                    <a:pt x="807577" y="35529"/>
                    <a:pt x="556305" y="101006"/>
                    <a:pt x="381176" y="168006"/>
                  </a:cubicBezTo>
                  <a:cubicBezTo>
                    <a:pt x="206047" y="235006"/>
                    <a:pt x="90311" y="335507"/>
                    <a:pt x="33965" y="414689"/>
                  </a:cubicBezTo>
                  <a:cubicBezTo>
                    <a:pt x="-22381" y="493871"/>
                    <a:pt x="-1061" y="574575"/>
                    <a:pt x="43102" y="643098"/>
                  </a:cubicBezTo>
                  <a:cubicBezTo>
                    <a:pt x="87265" y="711621"/>
                    <a:pt x="155793" y="784712"/>
                    <a:pt x="298942" y="825826"/>
                  </a:cubicBezTo>
                  <a:cubicBezTo>
                    <a:pt x="442091" y="866940"/>
                    <a:pt x="901994" y="889781"/>
                    <a:pt x="901994" y="889781"/>
                  </a:cubicBezTo>
                  <a:lnTo>
                    <a:pt x="2446172" y="871508"/>
                  </a:lnTo>
                  <a:cubicBezTo>
                    <a:pt x="3137549" y="841053"/>
                    <a:pt x="4923861" y="790803"/>
                    <a:pt x="5031984" y="679644"/>
                  </a:cubicBezTo>
                  <a:close/>
                </a:path>
              </a:pathLst>
            </a:cu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1735103" y="2328651"/>
              <a:ext cx="5291363" cy="924153"/>
            </a:xfrm>
            <a:custGeom>
              <a:avLst/>
              <a:gdLst>
                <a:gd name="connsiteX0" fmla="*/ 5291363 w 5291363"/>
                <a:gd name="connsiteY0" fmla="*/ 704629 h 924153"/>
                <a:gd name="connsiteX1" fmla="*/ 3436522 w 5291363"/>
                <a:gd name="connsiteY1" fmla="*/ 293492 h 924153"/>
                <a:gd name="connsiteX2" fmla="*/ 2385750 w 5291363"/>
                <a:gd name="connsiteY2" fmla="*/ 74219 h 924153"/>
                <a:gd name="connsiteX3" fmla="*/ 1097413 w 5291363"/>
                <a:gd name="connsiteY3" fmla="*/ 10264 h 924153"/>
                <a:gd name="connsiteX4" fmla="*/ 211109 w 5291363"/>
                <a:gd name="connsiteY4" fmla="*/ 266083 h 924153"/>
                <a:gd name="connsiteX5" fmla="*/ 955 w 5291363"/>
                <a:gd name="connsiteY5" fmla="*/ 604129 h 924153"/>
                <a:gd name="connsiteX6" fmla="*/ 256795 w 5291363"/>
                <a:gd name="connsiteY6" fmla="*/ 841675 h 924153"/>
                <a:gd name="connsiteX7" fmla="*/ 1261881 w 5291363"/>
                <a:gd name="connsiteY7" fmla="*/ 923903 h 924153"/>
                <a:gd name="connsiteX8" fmla="*/ 3071036 w 5291363"/>
                <a:gd name="connsiteY8" fmla="*/ 869084 h 92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1363" h="924153">
                  <a:moveTo>
                    <a:pt x="5291363" y="704629"/>
                  </a:moveTo>
                  <a:lnTo>
                    <a:pt x="3436522" y="293492"/>
                  </a:lnTo>
                  <a:cubicBezTo>
                    <a:pt x="2952253" y="188424"/>
                    <a:pt x="2775601" y="121424"/>
                    <a:pt x="2385750" y="74219"/>
                  </a:cubicBezTo>
                  <a:cubicBezTo>
                    <a:pt x="1995899" y="27014"/>
                    <a:pt x="1459853" y="-21713"/>
                    <a:pt x="1097413" y="10264"/>
                  </a:cubicBezTo>
                  <a:cubicBezTo>
                    <a:pt x="734973" y="42241"/>
                    <a:pt x="393852" y="167106"/>
                    <a:pt x="211109" y="266083"/>
                  </a:cubicBezTo>
                  <a:cubicBezTo>
                    <a:pt x="28366" y="365060"/>
                    <a:pt x="-6659" y="508197"/>
                    <a:pt x="955" y="604129"/>
                  </a:cubicBezTo>
                  <a:cubicBezTo>
                    <a:pt x="8569" y="700061"/>
                    <a:pt x="46641" y="788379"/>
                    <a:pt x="256795" y="841675"/>
                  </a:cubicBezTo>
                  <a:cubicBezTo>
                    <a:pt x="466949" y="894971"/>
                    <a:pt x="792841" y="919335"/>
                    <a:pt x="1261881" y="923903"/>
                  </a:cubicBezTo>
                  <a:cubicBezTo>
                    <a:pt x="1730921" y="928471"/>
                    <a:pt x="3071036" y="869084"/>
                    <a:pt x="3071036" y="869084"/>
                  </a:cubicBezTo>
                </a:path>
              </a:pathLst>
            </a:cu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cxnSp>
        <p:nvCxnSpPr>
          <p:cNvPr id="11" name="Straight Connector 10"/>
          <p:cNvCxnSpPr/>
          <p:nvPr/>
        </p:nvCxnSpPr>
        <p:spPr>
          <a:xfrm>
            <a:off x="5022374" y="3531351"/>
            <a:ext cx="2207724" cy="287840"/>
          </a:xfrm>
          <a:prstGeom prst="line">
            <a:avLst/>
          </a:prstGeom>
          <a:ln w="7620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334037" y="3530390"/>
            <a:ext cx="165564" cy="156423"/>
          </a:xfrm>
          <a:prstGeom prst="ellipse">
            <a:avLst/>
          </a:prstGeom>
          <a:solidFill>
            <a:srgbClr val="3366FF"/>
          </a:solidFill>
          <a:ln w="127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6"/>
          <p:cNvSpPr/>
          <p:nvPr/>
        </p:nvSpPr>
        <p:spPr>
          <a:xfrm>
            <a:off x="-429983" y="3694190"/>
            <a:ext cx="165564" cy="156423"/>
          </a:xfrm>
          <a:prstGeom prst="ellipse">
            <a:avLst/>
          </a:prstGeom>
          <a:solidFill>
            <a:srgbClr val="3366FF"/>
          </a:solidFill>
          <a:ln w="127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p:cNvSpPr/>
          <p:nvPr/>
        </p:nvSpPr>
        <p:spPr>
          <a:xfrm>
            <a:off x="-251255" y="3694190"/>
            <a:ext cx="165564" cy="156423"/>
          </a:xfrm>
          <a:prstGeom prst="ellipse">
            <a:avLst/>
          </a:prstGeom>
          <a:solidFill>
            <a:srgbClr val="3366FF"/>
          </a:solidFill>
          <a:ln w="127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Up Arrow 2"/>
          <p:cNvSpPr/>
          <p:nvPr/>
        </p:nvSpPr>
        <p:spPr>
          <a:xfrm>
            <a:off x="4796118" y="1940859"/>
            <a:ext cx="358588" cy="430887"/>
          </a:xfrm>
          <a:prstGeom prst="upArrow">
            <a:avLst/>
          </a:prstGeom>
          <a:solidFill>
            <a:srgbClr val="FFFF00"/>
          </a:solidFill>
          <a:ln w="76200" cmpd="sng">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p:cNvSpPr txBox="1"/>
          <p:nvPr/>
        </p:nvSpPr>
        <p:spPr>
          <a:xfrm>
            <a:off x="5154706" y="1940859"/>
            <a:ext cx="1329765" cy="369332"/>
          </a:xfrm>
          <a:prstGeom prst="rect">
            <a:avLst/>
          </a:prstGeom>
          <a:noFill/>
        </p:spPr>
        <p:txBody>
          <a:bodyPr wrap="square" rtlCol="0">
            <a:spAutoFit/>
          </a:bodyPr>
          <a:lstStyle/>
          <a:p>
            <a:r>
              <a:rPr lang="en-US" dirty="0"/>
              <a:t>Lift</a:t>
            </a:r>
          </a:p>
        </p:txBody>
      </p:sp>
    </p:spTree>
    <p:extLst>
      <p:ext uri="{BB962C8B-B14F-4D97-AF65-F5344CB8AC3E}">
        <p14:creationId xmlns:p14="http://schemas.microsoft.com/office/powerpoint/2010/main" val="630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0" nodeType="clickEffect">
                                  <p:stCondLst>
                                    <p:cond delay="0"/>
                                  </p:stCondLst>
                                  <p:childTnLst>
                                    <p:animMotion origin="layout" path="M 2.27162E-6 5.07297E-6 C 0.00642 -0.0007 0.01302 -0.00092 0.01928 -0.00161 C 0.02466 -0.00254 0.02917 -0.00625 0.03473 -0.00648 C 0.04984 -0.00764 0.06495 -0.00764 0.08023 -0.0081 C 0.1174 -0.02246 0.18965 -0.01551 0.2216 -0.01598 C 0.23984 -0.01737 0.25842 -0.02339 0.27666 -0.02385 C 0.30166 -0.02478 0.32702 -0.02501 0.3522 -0.02547 C 0.39493 -0.02362 0.43591 -0.01899 0.47916 -0.01435 C 0.48315 0.21103 0.48628 0.43573 0.48628 0.66135 " pathEditMode="relative" ptsTypes="ffffffffA">
                                      <p:cBhvr>
                                        <p:cTn id="12" dur="3000" fill="hold"/>
                                        <p:tgtEl>
                                          <p:spTgt spid="14"/>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1.94444E-6 4.44444E-6 L 0.52118 -0.04144 L 0.53108 0.51412 " pathEditMode="relative" ptsTypes="AAA">
                                      <p:cBhvr>
                                        <p:cTn id="14" dur="3000" fill="hold"/>
                                        <p:tgtEl>
                                          <p:spTgt spid="17"/>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4.72222E-6 -2.22222E-6 L 0.52448 -0.04143 L 0.53594 0.53588 " pathEditMode="relative" ptsTypes="AAA">
                                      <p:cBhvr>
                                        <p:cTn id="16" dur="3000" fill="hold"/>
                                        <p:tgtEl>
                                          <p:spTgt spid="18"/>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7" grpId="0" animBg="1"/>
      <p:bldP spid="18" grpId="0" animBg="1"/>
      <p:bldP spid="3"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71"/>
            <a:ext cx="7467600" cy="1143000"/>
          </a:xfrm>
        </p:spPr>
        <p:txBody>
          <a:bodyPr>
            <a:normAutofit/>
          </a:bodyPr>
          <a:lstStyle/>
          <a:p>
            <a:r>
              <a:rPr lang="en-US" sz="3600" b="1" i="1" dirty="0">
                <a:latin typeface="+mn-lt"/>
              </a:rPr>
              <a:t>Types of Airfoils</a:t>
            </a:r>
          </a:p>
        </p:txBody>
      </p:sp>
      <p:sp>
        <p:nvSpPr>
          <p:cNvPr id="5" name="TextBox 4"/>
          <p:cNvSpPr txBox="1"/>
          <p:nvPr/>
        </p:nvSpPr>
        <p:spPr>
          <a:xfrm>
            <a:off x="525485" y="1417639"/>
            <a:ext cx="7203535" cy="523220"/>
          </a:xfrm>
          <a:prstGeom prst="rect">
            <a:avLst/>
          </a:prstGeom>
          <a:noFill/>
        </p:spPr>
        <p:txBody>
          <a:bodyPr wrap="square" rtlCol="0">
            <a:spAutoFit/>
          </a:bodyPr>
          <a:lstStyle/>
          <a:p>
            <a:endParaRPr lang="en-US" sz="1400" dirty="0"/>
          </a:p>
          <a:p>
            <a:pPr marL="285750" indent="-285750">
              <a:buFont typeface="Arial"/>
              <a:buChar char="•"/>
            </a:pPr>
            <a:endParaRPr lang="en-US" sz="1400" dirty="0"/>
          </a:p>
        </p:txBody>
      </p:sp>
      <p:sp>
        <p:nvSpPr>
          <p:cNvPr id="7" name="Right Arrow 6"/>
          <p:cNvSpPr/>
          <p:nvPr/>
        </p:nvSpPr>
        <p:spPr>
          <a:xfrm>
            <a:off x="7924800" y="5962952"/>
            <a:ext cx="1134533" cy="798286"/>
          </a:xfrm>
          <a:prstGeom prst="rightArrow">
            <a:avLst/>
          </a:prstGeom>
          <a:solidFill>
            <a:schemeClr val="accent5">
              <a:lumMod val="60000"/>
              <a:lumOff val="40000"/>
            </a:schemeClr>
          </a:solidFill>
          <a:effectLst>
            <a:glow>
              <a:schemeClr val="accent1">
                <a:tint val="30000"/>
                <a:shade val="95000"/>
                <a:satMod val="300000"/>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NEXT</a:t>
            </a:r>
          </a:p>
        </p:txBody>
      </p:sp>
      <p:sp>
        <p:nvSpPr>
          <p:cNvPr id="6" name="TextBox 5"/>
          <p:cNvSpPr txBox="1"/>
          <p:nvPr/>
        </p:nvSpPr>
        <p:spPr>
          <a:xfrm>
            <a:off x="355390" y="1417639"/>
            <a:ext cx="8425351" cy="3539431"/>
          </a:xfrm>
          <a:prstGeom prst="rect">
            <a:avLst/>
          </a:prstGeom>
          <a:noFill/>
        </p:spPr>
        <p:txBody>
          <a:bodyPr wrap="square" rtlCol="0">
            <a:spAutoFit/>
          </a:bodyPr>
          <a:lstStyle/>
          <a:p>
            <a:pPr marL="285750" indent="-285750">
              <a:buFont typeface="Arial"/>
              <a:buChar char="•"/>
            </a:pPr>
            <a:r>
              <a:rPr lang="en-US" sz="1400" b="1" dirty="0"/>
              <a:t>Symmetrical Airfoils: </a:t>
            </a:r>
            <a:r>
              <a:rPr lang="en-US" sz="1400" dirty="0"/>
              <a:t>Have the same camber on both the upper and lower surfaces. Symmetrical airfoils tend to be very stable and generally have better lifting capability. </a:t>
            </a:r>
          </a:p>
          <a:p>
            <a:pPr marL="285750" indent="-285750">
              <a:buFont typeface="Arial"/>
              <a:buChar char="•"/>
            </a:pPr>
            <a:endParaRPr lang="en-US" sz="1400" dirty="0"/>
          </a:p>
          <a:p>
            <a:pPr marL="285750" indent="-285750">
              <a:buFont typeface="Arial"/>
              <a:buChar char="•"/>
            </a:pPr>
            <a:endParaRPr lang="en-US" sz="1400" dirty="0"/>
          </a:p>
          <a:p>
            <a:pPr marL="285750" indent="-285750">
              <a:buFont typeface="Arial"/>
              <a:buChar char="•"/>
            </a:pPr>
            <a:endParaRPr lang="en-US" sz="1400" dirty="0"/>
          </a:p>
          <a:p>
            <a:pPr marL="285750" indent="-285750">
              <a:buFont typeface="Arial"/>
              <a:buChar char="•"/>
            </a:pPr>
            <a:endParaRPr lang="en-US" sz="1400" dirty="0"/>
          </a:p>
          <a:p>
            <a:pPr marL="285750" indent="-285750">
              <a:buFont typeface="Arial"/>
              <a:buChar char="•"/>
            </a:pPr>
            <a:endParaRPr lang="en-US" sz="1400" dirty="0"/>
          </a:p>
          <a:p>
            <a:pPr marL="285750" indent="-285750">
              <a:buFont typeface="Arial"/>
              <a:buChar char="•"/>
            </a:pPr>
            <a:endParaRPr lang="en-US" sz="1400" dirty="0"/>
          </a:p>
          <a:p>
            <a:pPr marL="285750" indent="-285750">
              <a:buFont typeface="Arial"/>
              <a:buChar char="•"/>
            </a:pPr>
            <a:endParaRPr lang="en-US" sz="1400" dirty="0"/>
          </a:p>
          <a:p>
            <a:pPr marL="285750" indent="-285750">
              <a:buFont typeface="Arial"/>
              <a:buChar char="•"/>
            </a:pPr>
            <a:endParaRPr lang="en-US" sz="1400" dirty="0"/>
          </a:p>
          <a:p>
            <a:pPr marL="285750" indent="-285750">
              <a:buFont typeface="Arial"/>
              <a:buChar char="•"/>
            </a:pPr>
            <a:endParaRPr lang="en-US" sz="1400" dirty="0"/>
          </a:p>
          <a:p>
            <a:pPr marL="285750" indent="-285750">
              <a:buFont typeface="Arial"/>
              <a:buChar char="•"/>
            </a:pPr>
            <a:endParaRPr lang="en-US" sz="1400" b="1" dirty="0"/>
          </a:p>
          <a:p>
            <a:pPr marL="285750" indent="-285750">
              <a:buFont typeface="Arial"/>
              <a:buChar char="•"/>
            </a:pPr>
            <a:r>
              <a:rPr lang="en-US" sz="1400" b="1" dirty="0"/>
              <a:t>Asymmetrical Airfoils: </a:t>
            </a:r>
            <a:r>
              <a:rPr lang="en-US" sz="1400" dirty="0"/>
              <a:t>Do not have the same camber on the upper and lower surfaces. These airfoils are generally less stable than symmetrical airfoils but are better suited for higher speeds. </a:t>
            </a:r>
          </a:p>
          <a:p>
            <a:pPr marL="285750" indent="-285750">
              <a:buFont typeface="Arial"/>
              <a:buChar char="•"/>
            </a:pPr>
            <a:endParaRPr lang="en-US" sz="1400" b="1" dirty="0"/>
          </a:p>
          <a:p>
            <a:pPr marL="285750" indent="-285750">
              <a:buFont typeface="Arial"/>
              <a:buChar char="•"/>
            </a:pPr>
            <a:endParaRPr lang="en-US" sz="1400" b="1" dirty="0"/>
          </a:p>
        </p:txBody>
      </p:sp>
      <p:grpSp>
        <p:nvGrpSpPr>
          <p:cNvPr id="10" name="Group 9"/>
          <p:cNvGrpSpPr/>
          <p:nvPr/>
        </p:nvGrpSpPr>
        <p:grpSpPr>
          <a:xfrm>
            <a:off x="1810238" y="4957070"/>
            <a:ext cx="5291363" cy="924153"/>
            <a:chOff x="1735103" y="2328651"/>
            <a:chExt cx="5291363" cy="924153"/>
          </a:xfrm>
        </p:grpSpPr>
        <p:sp>
          <p:nvSpPr>
            <p:cNvPr id="11" name="Freeform 10"/>
            <p:cNvSpPr/>
            <p:nvPr/>
          </p:nvSpPr>
          <p:spPr>
            <a:xfrm>
              <a:off x="1756916" y="2344500"/>
              <a:ext cx="5037378" cy="889781"/>
            </a:xfrm>
            <a:custGeom>
              <a:avLst/>
              <a:gdLst>
                <a:gd name="connsiteX0" fmla="*/ 5031984 w 5037378"/>
                <a:gd name="connsiteY0" fmla="*/ 679644 h 889781"/>
                <a:gd name="connsiteX1" fmla="*/ 3094909 w 5037378"/>
                <a:gd name="connsiteY1" fmla="*/ 204552 h 889781"/>
                <a:gd name="connsiteX2" fmla="*/ 2044137 w 5037378"/>
                <a:gd name="connsiteY2" fmla="*/ 30960 h 889781"/>
                <a:gd name="connsiteX3" fmla="*/ 1084737 w 5037378"/>
                <a:gd name="connsiteY3" fmla="*/ 12688 h 889781"/>
                <a:gd name="connsiteX4" fmla="*/ 381176 w 5037378"/>
                <a:gd name="connsiteY4" fmla="*/ 168006 h 889781"/>
                <a:gd name="connsiteX5" fmla="*/ 33965 w 5037378"/>
                <a:gd name="connsiteY5" fmla="*/ 414689 h 889781"/>
                <a:gd name="connsiteX6" fmla="*/ 43102 w 5037378"/>
                <a:gd name="connsiteY6" fmla="*/ 643098 h 889781"/>
                <a:gd name="connsiteX7" fmla="*/ 298942 w 5037378"/>
                <a:gd name="connsiteY7" fmla="*/ 825826 h 889781"/>
                <a:gd name="connsiteX8" fmla="*/ 901994 w 5037378"/>
                <a:gd name="connsiteY8" fmla="*/ 889781 h 889781"/>
                <a:gd name="connsiteX9" fmla="*/ 2446172 w 5037378"/>
                <a:gd name="connsiteY9" fmla="*/ 871508 h 889781"/>
                <a:gd name="connsiteX10" fmla="*/ 5031984 w 5037378"/>
                <a:gd name="connsiteY10" fmla="*/ 679644 h 88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7378" h="889781">
                  <a:moveTo>
                    <a:pt x="5031984" y="679644"/>
                  </a:moveTo>
                  <a:cubicBezTo>
                    <a:pt x="5140107" y="568485"/>
                    <a:pt x="3592883" y="312666"/>
                    <a:pt x="3094909" y="204552"/>
                  </a:cubicBezTo>
                  <a:cubicBezTo>
                    <a:pt x="2596935" y="96438"/>
                    <a:pt x="2379166" y="62937"/>
                    <a:pt x="2044137" y="30960"/>
                  </a:cubicBezTo>
                  <a:cubicBezTo>
                    <a:pt x="1709108" y="-1017"/>
                    <a:pt x="1361897" y="-10153"/>
                    <a:pt x="1084737" y="12688"/>
                  </a:cubicBezTo>
                  <a:cubicBezTo>
                    <a:pt x="807577" y="35529"/>
                    <a:pt x="556305" y="101006"/>
                    <a:pt x="381176" y="168006"/>
                  </a:cubicBezTo>
                  <a:cubicBezTo>
                    <a:pt x="206047" y="235006"/>
                    <a:pt x="90311" y="335507"/>
                    <a:pt x="33965" y="414689"/>
                  </a:cubicBezTo>
                  <a:cubicBezTo>
                    <a:pt x="-22381" y="493871"/>
                    <a:pt x="-1061" y="574575"/>
                    <a:pt x="43102" y="643098"/>
                  </a:cubicBezTo>
                  <a:cubicBezTo>
                    <a:pt x="87265" y="711621"/>
                    <a:pt x="155793" y="784712"/>
                    <a:pt x="298942" y="825826"/>
                  </a:cubicBezTo>
                  <a:cubicBezTo>
                    <a:pt x="442091" y="866940"/>
                    <a:pt x="901994" y="889781"/>
                    <a:pt x="901994" y="889781"/>
                  </a:cubicBezTo>
                  <a:lnTo>
                    <a:pt x="2446172" y="871508"/>
                  </a:lnTo>
                  <a:cubicBezTo>
                    <a:pt x="3137549" y="841053"/>
                    <a:pt x="4923861" y="790803"/>
                    <a:pt x="5031984" y="679644"/>
                  </a:cubicBezTo>
                  <a:close/>
                </a:path>
              </a:pathLst>
            </a:cu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11"/>
            <p:cNvSpPr/>
            <p:nvPr/>
          </p:nvSpPr>
          <p:spPr>
            <a:xfrm>
              <a:off x="1735103" y="2328651"/>
              <a:ext cx="5291363" cy="924153"/>
            </a:xfrm>
            <a:custGeom>
              <a:avLst/>
              <a:gdLst>
                <a:gd name="connsiteX0" fmla="*/ 5291363 w 5291363"/>
                <a:gd name="connsiteY0" fmla="*/ 704629 h 924153"/>
                <a:gd name="connsiteX1" fmla="*/ 3436522 w 5291363"/>
                <a:gd name="connsiteY1" fmla="*/ 293492 h 924153"/>
                <a:gd name="connsiteX2" fmla="*/ 2385750 w 5291363"/>
                <a:gd name="connsiteY2" fmla="*/ 74219 h 924153"/>
                <a:gd name="connsiteX3" fmla="*/ 1097413 w 5291363"/>
                <a:gd name="connsiteY3" fmla="*/ 10264 h 924153"/>
                <a:gd name="connsiteX4" fmla="*/ 211109 w 5291363"/>
                <a:gd name="connsiteY4" fmla="*/ 266083 h 924153"/>
                <a:gd name="connsiteX5" fmla="*/ 955 w 5291363"/>
                <a:gd name="connsiteY5" fmla="*/ 604129 h 924153"/>
                <a:gd name="connsiteX6" fmla="*/ 256795 w 5291363"/>
                <a:gd name="connsiteY6" fmla="*/ 841675 h 924153"/>
                <a:gd name="connsiteX7" fmla="*/ 1261881 w 5291363"/>
                <a:gd name="connsiteY7" fmla="*/ 923903 h 924153"/>
                <a:gd name="connsiteX8" fmla="*/ 3071036 w 5291363"/>
                <a:gd name="connsiteY8" fmla="*/ 869084 h 92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1363" h="924153">
                  <a:moveTo>
                    <a:pt x="5291363" y="704629"/>
                  </a:moveTo>
                  <a:lnTo>
                    <a:pt x="3436522" y="293492"/>
                  </a:lnTo>
                  <a:cubicBezTo>
                    <a:pt x="2952253" y="188424"/>
                    <a:pt x="2775601" y="121424"/>
                    <a:pt x="2385750" y="74219"/>
                  </a:cubicBezTo>
                  <a:cubicBezTo>
                    <a:pt x="1995899" y="27014"/>
                    <a:pt x="1459853" y="-21713"/>
                    <a:pt x="1097413" y="10264"/>
                  </a:cubicBezTo>
                  <a:cubicBezTo>
                    <a:pt x="734973" y="42241"/>
                    <a:pt x="393852" y="167106"/>
                    <a:pt x="211109" y="266083"/>
                  </a:cubicBezTo>
                  <a:cubicBezTo>
                    <a:pt x="28366" y="365060"/>
                    <a:pt x="-6659" y="508197"/>
                    <a:pt x="955" y="604129"/>
                  </a:cubicBezTo>
                  <a:cubicBezTo>
                    <a:pt x="8569" y="700061"/>
                    <a:pt x="46641" y="788379"/>
                    <a:pt x="256795" y="841675"/>
                  </a:cubicBezTo>
                  <a:cubicBezTo>
                    <a:pt x="466949" y="894971"/>
                    <a:pt x="792841" y="919335"/>
                    <a:pt x="1261881" y="923903"/>
                  </a:cubicBezTo>
                  <a:cubicBezTo>
                    <a:pt x="1730921" y="928471"/>
                    <a:pt x="3071036" y="869084"/>
                    <a:pt x="3071036" y="869084"/>
                  </a:cubicBezTo>
                </a:path>
              </a:pathLst>
            </a:cu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cxnSp>
        <p:nvCxnSpPr>
          <p:cNvPr id="13" name="Straight Connector 12"/>
          <p:cNvCxnSpPr/>
          <p:nvPr/>
        </p:nvCxnSpPr>
        <p:spPr>
          <a:xfrm rot="20900142">
            <a:off x="4887575" y="5601267"/>
            <a:ext cx="2207724" cy="287840"/>
          </a:xfrm>
          <a:prstGeom prst="line">
            <a:avLst/>
          </a:prstGeom>
          <a:ln w="7620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1810238" y="2091369"/>
            <a:ext cx="707422" cy="340281"/>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1962638" y="2108155"/>
            <a:ext cx="773219" cy="195822"/>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1588923" y="2227018"/>
            <a:ext cx="156654" cy="675618"/>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1641224" y="2303977"/>
            <a:ext cx="156654" cy="675618"/>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1667250" y="2227018"/>
            <a:ext cx="295388" cy="539969"/>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flipV="1">
            <a:off x="1644870" y="2390608"/>
            <a:ext cx="142988" cy="600177"/>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flipV="1">
            <a:off x="1745577" y="2303977"/>
            <a:ext cx="1" cy="777698"/>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1689630" y="2376712"/>
            <a:ext cx="164801" cy="41825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flipV="1">
            <a:off x="1652415" y="2668725"/>
            <a:ext cx="253107" cy="41825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1656063" y="2236840"/>
            <a:ext cx="469000" cy="33010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pic>
        <p:nvPicPr>
          <p:cNvPr id="23" name="Picture 22" descr="Screen Shot 2012-11-28 at 12.17.24 PM.png">
            <a:extLst>
              <a:ext uri="{FF2B5EF4-FFF2-40B4-BE49-F238E27FC236}">
                <a16:creationId xmlns:a16="http://schemas.microsoft.com/office/drawing/2014/main" id="{1FB146F8-0107-4D4F-B102-869DED0728EE}"/>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9664" b="89916" l="7529" r="94788"/>
                    </a14:imgEffect>
                  </a14:imgLayer>
                </a14:imgProps>
              </a:ext>
              <a:ext uri="{28A0092B-C50C-407E-A947-70E740481C1C}">
                <a14:useLocalDpi xmlns:a14="http://schemas.microsoft.com/office/drawing/2010/main" val="0"/>
              </a:ext>
            </a:extLst>
          </a:blip>
          <a:stretch>
            <a:fillRect/>
          </a:stretch>
        </p:blipFill>
        <p:spPr>
          <a:xfrm>
            <a:off x="1235466" y="2278000"/>
            <a:ext cx="6579057" cy="1511405"/>
          </a:xfrm>
          <a:prstGeom prst="rect">
            <a:avLst/>
          </a:prstGeom>
        </p:spPr>
      </p:pic>
    </p:spTree>
    <p:extLst>
      <p:ext uri="{BB962C8B-B14F-4D97-AF65-F5344CB8AC3E}">
        <p14:creationId xmlns:p14="http://schemas.microsoft.com/office/powerpoint/2010/main" val="401455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71"/>
            <a:ext cx="7467600" cy="1143000"/>
          </a:xfrm>
        </p:spPr>
        <p:txBody>
          <a:bodyPr>
            <a:normAutofit/>
          </a:bodyPr>
          <a:lstStyle/>
          <a:p>
            <a:r>
              <a:rPr lang="en-US" sz="3600" b="1" i="1" dirty="0">
                <a:latin typeface="+mn-lt"/>
              </a:rPr>
              <a:t>Symmetrical Airfoil</a:t>
            </a:r>
          </a:p>
        </p:txBody>
      </p:sp>
      <p:sp>
        <p:nvSpPr>
          <p:cNvPr id="5" name="TextBox 4"/>
          <p:cNvSpPr txBox="1"/>
          <p:nvPr/>
        </p:nvSpPr>
        <p:spPr>
          <a:xfrm>
            <a:off x="525485" y="1417639"/>
            <a:ext cx="7203535" cy="523220"/>
          </a:xfrm>
          <a:prstGeom prst="rect">
            <a:avLst/>
          </a:prstGeom>
          <a:noFill/>
        </p:spPr>
        <p:txBody>
          <a:bodyPr wrap="square" rtlCol="0">
            <a:spAutoFit/>
          </a:bodyPr>
          <a:lstStyle/>
          <a:p>
            <a:endParaRPr lang="en-US" sz="1400" dirty="0"/>
          </a:p>
          <a:p>
            <a:pPr marL="285750" indent="-285750">
              <a:buFont typeface="Arial"/>
              <a:buChar char="•"/>
            </a:pPr>
            <a:endParaRPr lang="en-US" sz="1400" dirty="0"/>
          </a:p>
        </p:txBody>
      </p:sp>
      <p:sp>
        <p:nvSpPr>
          <p:cNvPr id="6" name="TextBox 5"/>
          <p:cNvSpPr txBox="1"/>
          <p:nvPr/>
        </p:nvSpPr>
        <p:spPr>
          <a:xfrm>
            <a:off x="355390" y="1417639"/>
            <a:ext cx="8425351" cy="523220"/>
          </a:xfrm>
          <a:prstGeom prst="rect">
            <a:avLst/>
          </a:prstGeom>
          <a:noFill/>
        </p:spPr>
        <p:txBody>
          <a:bodyPr wrap="square" rtlCol="0">
            <a:spAutoFit/>
          </a:bodyPr>
          <a:lstStyle/>
          <a:p>
            <a:pPr marL="285750" indent="-285750">
              <a:buFont typeface="Arial"/>
              <a:buChar char="•"/>
            </a:pPr>
            <a:endParaRPr lang="en-US" sz="1400" b="1" dirty="0"/>
          </a:p>
          <a:p>
            <a:pPr marL="285750" indent="-285750">
              <a:buFont typeface="Arial"/>
              <a:buChar char="•"/>
            </a:pPr>
            <a:endParaRPr lang="en-US" sz="1400" b="1" dirty="0"/>
          </a:p>
        </p:txBody>
      </p:sp>
      <p:pic>
        <p:nvPicPr>
          <p:cNvPr id="3" name="Picture 2" descr="Screen Shot 2012-11-28 at 12.17.24 PM.png"/>
          <p:cNvPicPr>
            <a:picLocks noChangeAspect="1"/>
          </p:cNvPicPr>
          <p:nvPr/>
        </p:nvPicPr>
        <p:blipFill>
          <a:blip r:embed="rId3" cstate="email">
            <a:extLst>
              <a:ext uri="{BEBA8EAE-BF5A-486C-A8C5-ECC9F3942E4B}">
                <a14:imgProps xmlns:a14="http://schemas.microsoft.com/office/drawing/2010/main">
                  <a14:imgLayer r:embed="rId4">
                    <a14:imgEffect>
                      <a14:backgroundRemoval t="9664" b="89916" l="7529" r="94788"/>
                    </a14:imgEffect>
                  </a14:imgLayer>
                </a14:imgProps>
              </a:ext>
              <a:ext uri="{28A0092B-C50C-407E-A947-70E740481C1C}">
                <a14:useLocalDpi xmlns:a14="http://schemas.microsoft.com/office/drawing/2010/main" val="0"/>
              </a:ext>
            </a:extLst>
          </a:blip>
          <a:stretch>
            <a:fillRect/>
          </a:stretch>
        </p:blipFill>
        <p:spPr>
          <a:xfrm>
            <a:off x="1345743" y="2696561"/>
            <a:ext cx="6579057" cy="1511405"/>
          </a:xfrm>
          <a:prstGeom prst="rect">
            <a:avLst/>
          </a:prstGeom>
        </p:spPr>
      </p:pic>
      <p:cxnSp>
        <p:nvCxnSpPr>
          <p:cNvPr id="28" name="Straight Connector 27"/>
          <p:cNvCxnSpPr/>
          <p:nvPr/>
        </p:nvCxnSpPr>
        <p:spPr>
          <a:xfrm>
            <a:off x="-218096" y="102624"/>
            <a:ext cx="25658" cy="6761238"/>
          </a:xfrm>
          <a:prstGeom prst="line">
            <a:avLst/>
          </a:prstGeom>
          <a:ln w="76200" cmpd="sng">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9338095" y="596536"/>
            <a:ext cx="25658" cy="6761238"/>
          </a:xfrm>
          <a:prstGeom prst="line">
            <a:avLst/>
          </a:prstGeom>
          <a:ln w="76200" cmpd="sng">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sp>
        <p:nvSpPr>
          <p:cNvPr id="4" name="Freeform 3"/>
          <p:cNvSpPr/>
          <p:nvPr/>
        </p:nvSpPr>
        <p:spPr>
          <a:xfrm>
            <a:off x="-209605" y="2686685"/>
            <a:ext cx="9580163" cy="506523"/>
          </a:xfrm>
          <a:custGeom>
            <a:avLst/>
            <a:gdLst>
              <a:gd name="connsiteX0" fmla="*/ 0 w 9580163"/>
              <a:gd name="connsiteY0" fmla="*/ 506523 h 506523"/>
              <a:gd name="connsiteX1" fmla="*/ 1146661 w 9580163"/>
              <a:gd name="connsiteY1" fmla="*/ 494194 h 506523"/>
              <a:gd name="connsiteX2" fmla="*/ 1911101 w 9580163"/>
              <a:gd name="connsiteY2" fmla="*/ 469536 h 506523"/>
              <a:gd name="connsiteX3" fmla="*/ 2317981 w 9580163"/>
              <a:gd name="connsiteY3" fmla="*/ 235285 h 506523"/>
              <a:gd name="connsiteX4" fmla="*/ 2909805 w 9580163"/>
              <a:gd name="connsiteY4" fmla="*/ 50351 h 506523"/>
              <a:gd name="connsiteX5" fmla="*/ 3587938 w 9580163"/>
              <a:gd name="connsiteY5" fmla="*/ 13364 h 506523"/>
              <a:gd name="connsiteX6" fmla="*/ 4377037 w 9580163"/>
              <a:gd name="connsiteY6" fmla="*/ 13364 h 506523"/>
              <a:gd name="connsiteX7" fmla="*/ 5511368 w 9580163"/>
              <a:gd name="connsiteY7" fmla="*/ 173640 h 506523"/>
              <a:gd name="connsiteX8" fmla="*/ 6485413 w 9580163"/>
              <a:gd name="connsiteY8" fmla="*/ 346246 h 506523"/>
              <a:gd name="connsiteX9" fmla="*/ 7410139 w 9580163"/>
              <a:gd name="connsiteY9" fmla="*/ 481865 h 506523"/>
              <a:gd name="connsiteX10" fmla="*/ 9580163 w 9580163"/>
              <a:gd name="connsiteY10" fmla="*/ 494194 h 50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0163" h="506523">
                <a:moveTo>
                  <a:pt x="0" y="506523"/>
                </a:moveTo>
                <a:lnTo>
                  <a:pt x="1146661" y="494194"/>
                </a:lnTo>
                <a:cubicBezTo>
                  <a:pt x="1465178" y="488030"/>
                  <a:pt x="1715881" y="512688"/>
                  <a:pt x="1911101" y="469536"/>
                </a:cubicBezTo>
                <a:cubicBezTo>
                  <a:pt x="2106321" y="426384"/>
                  <a:pt x="2151530" y="305149"/>
                  <a:pt x="2317981" y="235285"/>
                </a:cubicBezTo>
                <a:cubicBezTo>
                  <a:pt x="2484432" y="165421"/>
                  <a:pt x="2698146" y="87338"/>
                  <a:pt x="2909805" y="50351"/>
                </a:cubicBezTo>
                <a:cubicBezTo>
                  <a:pt x="3121465" y="13364"/>
                  <a:pt x="3343399" y="19528"/>
                  <a:pt x="3587938" y="13364"/>
                </a:cubicBezTo>
                <a:cubicBezTo>
                  <a:pt x="3832477" y="7199"/>
                  <a:pt x="4056465" y="-13349"/>
                  <a:pt x="4377037" y="13364"/>
                </a:cubicBezTo>
                <a:cubicBezTo>
                  <a:pt x="4697609" y="40077"/>
                  <a:pt x="5159972" y="118160"/>
                  <a:pt x="5511368" y="173640"/>
                </a:cubicBezTo>
                <a:cubicBezTo>
                  <a:pt x="5862764" y="229120"/>
                  <a:pt x="6168951" y="294875"/>
                  <a:pt x="6485413" y="346246"/>
                </a:cubicBezTo>
                <a:cubicBezTo>
                  <a:pt x="6801875" y="397617"/>
                  <a:pt x="6894347" y="457207"/>
                  <a:pt x="7410139" y="481865"/>
                </a:cubicBezTo>
                <a:cubicBezTo>
                  <a:pt x="7925931" y="506523"/>
                  <a:pt x="9580163" y="494194"/>
                  <a:pt x="9580163" y="494194"/>
                </a:cubicBezTo>
              </a:path>
            </a:pathLst>
          </a:custGeom>
          <a:ln w="76200" cmpd="sng">
            <a:solidFill>
              <a:schemeClr val="tx1">
                <a:lumMod val="85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flipV="1">
            <a:off x="-205165" y="3578825"/>
            <a:ext cx="9580163" cy="506523"/>
          </a:xfrm>
          <a:custGeom>
            <a:avLst/>
            <a:gdLst>
              <a:gd name="connsiteX0" fmla="*/ 0 w 9580163"/>
              <a:gd name="connsiteY0" fmla="*/ 506523 h 506523"/>
              <a:gd name="connsiteX1" fmla="*/ 1146661 w 9580163"/>
              <a:gd name="connsiteY1" fmla="*/ 494194 h 506523"/>
              <a:gd name="connsiteX2" fmla="*/ 1911101 w 9580163"/>
              <a:gd name="connsiteY2" fmla="*/ 469536 h 506523"/>
              <a:gd name="connsiteX3" fmla="*/ 2317981 w 9580163"/>
              <a:gd name="connsiteY3" fmla="*/ 235285 h 506523"/>
              <a:gd name="connsiteX4" fmla="*/ 2909805 w 9580163"/>
              <a:gd name="connsiteY4" fmla="*/ 50351 h 506523"/>
              <a:gd name="connsiteX5" fmla="*/ 3587938 w 9580163"/>
              <a:gd name="connsiteY5" fmla="*/ 13364 h 506523"/>
              <a:gd name="connsiteX6" fmla="*/ 4377037 w 9580163"/>
              <a:gd name="connsiteY6" fmla="*/ 13364 h 506523"/>
              <a:gd name="connsiteX7" fmla="*/ 5511368 w 9580163"/>
              <a:gd name="connsiteY7" fmla="*/ 173640 h 506523"/>
              <a:gd name="connsiteX8" fmla="*/ 6485413 w 9580163"/>
              <a:gd name="connsiteY8" fmla="*/ 346246 h 506523"/>
              <a:gd name="connsiteX9" fmla="*/ 7410139 w 9580163"/>
              <a:gd name="connsiteY9" fmla="*/ 481865 h 506523"/>
              <a:gd name="connsiteX10" fmla="*/ 9580163 w 9580163"/>
              <a:gd name="connsiteY10" fmla="*/ 494194 h 50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0163" h="506523">
                <a:moveTo>
                  <a:pt x="0" y="506523"/>
                </a:moveTo>
                <a:lnTo>
                  <a:pt x="1146661" y="494194"/>
                </a:lnTo>
                <a:cubicBezTo>
                  <a:pt x="1465178" y="488030"/>
                  <a:pt x="1715881" y="512688"/>
                  <a:pt x="1911101" y="469536"/>
                </a:cubicBezTo>
                <a:cubicBezTo>
                  <a:pt x="2106321" y="426384"/>
                  <a:pt x="2151530" y="305149"/>
                  <a:pt x="2317981" y="235285"/>
                </a:cubicBezTo>
                <a:cubicBezTo>
                  <a:pt x="2484432" y="165421"/>
                  <a:pt x="2698146" y="87338"/>
                  <a:pt x="2909805" y="50351"/>
                </a:cubicBezTo>
                <a:cubicBezTo>
                  <a:pt x="3121465" y="13364"/>
                  <a:pt x="3343399" y="19528"/>
                  <a:pt x="3587938" y="13364"/>
                </a:cubicBezTo>
                <a:cubicBezTo>
                  <a:pt x="3832477" y="7199"/>
                  <a:pt x="4056465" y="-13349"/>
                  <a:pt x="4377037" y="13364"/>
                </a:cubicBezTo>
                <a:cubicBezTo>
                  <a:pt x="4697609" y="40077"/>
                  <a:pt x="5159972" y="118160"/>
                  <a:pt x="5511368" y="173640"/>
                </a:cubicBezTo>
                <a:cubicBezTo>
                  <a:pt x="5862764" y="229120"/>
                  <a:pt x="6168951" y="294875"/>
                  <a:pt x="6485413" y="346246"/>
                </a:cubicBezTo>
                <a:cubicBezTo>
                  <a:pt x="6801875" y="397617"/>
                  <a:pt x="6894347" y="457207"/>
                  <a:pt x="7410139" y="481865"/>
                </a:cubicBezTo>
                <a:cubicBezTo>
                  <a:pt x="7925931" y="506523"/>
                  <a:pt x="9580163" y="494194"/>
                  <a:pt x="9580163" y="494194"/>
                </a:cubicBezTo>
              </a:path>
            </a:pathLst>
          </a:custGeom>
          <a:ln w="76200" cmpd="sng">
            <a:solidFill>
              <a:schemeClr val="tx1">
                <a:lumMod val="85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82377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71"/>
            <a:ext cx="7467600" cy="1143000"/>
          </a:xfrm>
        </p:spPr>
        <p:txBody>
          <a:bodyPr>
            <a:normAutofit/>
          </a:bodyPr>
          <a:lstStyle/>
          <a:p>
            <a:r>
              <a:rPr lang="en-US" sz="3600" b="1" i="1" dirty="0">
                <a:latin typeface="+mn-lt"/>
              </a:rPr>
              <a:t>Symmetrical Airfoil</a:t>
            </a:r>
          </a:p>
        </p:txBody>
      </p:sp>
      <p:sp>
        <p:nvSpPr>
          <p:cNvPr id="5" name="TextBox 4"/>
          <p:cNvSpPr txBox="1"/>
          <p:nvPr/>
        </p:nvSpPr>
        <p:spPr>
          <a:xfrm>
            <a:off x="525485" y="1417639"/>
            <a:ext cx="7203535" cy="523220"/>
          </a:xfrm>
          <a:prstGeom prst="rect">
            <a:avLst/>
          </a:prstGeom>
          <a:noFill/>
        </p:spPr>
        <p:txBody>
          <a:bodyPr wrap="square" rtlCol="0">
            <a:spAutoFit/>
          </a:bodyPr>
          <a:lstStyle/>
          <a:p>
            <a:endParaRPr lang="en-US" sz="1400" dirty="0"/>
          </a:p>
          <a:p>
            <a:pPr marL="285750" indent="-285750">
              <a:buFont typeface="Arial"/>
              <a:buChar char="•"/>
            </a:pPr>
            <a:endParaRPr lang="en-US" sz="1400" dirty="0"/>
          </a:p>
        </p:txBody>
      </p:sp>
      <p:sp>
        <p:nvSpPr>
          <p:cNvPr id="7" name="Right Arrow 6"/>
          <p:cNvSpPr/>
          <p:nvPr/>
        </p:nvSpPr>
        <p:spPr>
          <a:xfrm>
            <a:off x="7924800" y="5962952"/>
            <a:ext cx="1134533" cy="798286"/>
          </a:xfrm>
          <a:prstGeom prst="rightArrow">
            <a:avLst/>
          </a:prstGeom>
          <a:solidFill>
            <a:schemeClr val="accent5">
              <a:lumMod val="60000"/>
              <a:lumOff val="40000"/>
            </a:schemeClr>
          </a:solidFill>
          <a:effectLst>
            <a:glow>
              <a:schemeClr val="accent1">
                <a:tint val="30000"/>
                <a:shade val="95000"/>
                <a:satMod val="300000"/>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NEXT</a:t>
            </a:r>
          </a:p>
        </p:txBody>
      </p:sp>
      <p:sp>
        <p:nvSpPr>
          <p:cNvPr id="6" name="TextBox 5"/>
          <p:cNvSpPr txBox="1"/>
          <p:nvPr/>
        </p:nvSpPr>
        <p:spPr>
          <a:xfrm>
            <a:off x="355390" y="1417639"/>
            <a:ext cx="8425351" cy="523220"/>
          </a:xfrm>
          <a:prstGeom prst="rect">
            <a:avLst/>
          </a:prstGeom>
          <a:noFill/>
        </p:spPr>
        <p:txBody>
          <a:bodyPr wrap="square" rtlCol="0">
            <a:spAutoFit/>
          </a:bodyPr>
          <a:lstStyle/>
          <a:p>
            <a:pPr marL="285750" indent="-285750">
              <a:buFont typeface="Arial"/>
              <a:buChar char="•"/>
            </a:pPr>
            <a:endParaRPr lang="en-US" sz="1400" b="1" dirty="0"/>
          </a:p>
          <a:p>
            <a:pPr marL="285750" indent="-285750">
              <a:buFont typeface="Arial"/>
              <a:buChar char="•"/>
            </a:pPr>
            <a:endParaRPr lang="en-US" sz="1400" b="1" dirty="0"/>
          </a:p>
        </p:txBody>
      </p:sp>
      <p:pic>
        <p:nvPicPr>
          <p:cNvPr id="3" name="Picture 2" descr="Screen Shot 2012-11-28 at 12.17.24 PM.png"/>
          <p:cNvPicPr>
            <a:picLocks noChangeAspect="1"/>
          </p:cNvPicPr>
          <p:nvPr/>
        </p:nvPicPr>
        <p:blipFill>
          <a:blip r:embed="rId3" cstate="email">
            <a:extLst>
              <a:ext uri="{BEBA8EAE-BF5A-486C-A8C5-ECC9F3942E4B}">
                <a14:imgProps xmlns:a14="http://schemas.microsoft.com/office/drawing/2010/main">
                  <a14:imgLayer r:embed="rId4">
                    <a14:imgEffect>
                      <a14:backgroundRemoval t="9664" b="89916" l="7529" r="94788"/>
                    </a14:imgEffect>
                  </a14:imgLayer>
                </a14:imgProps>
              </a:ext>
              <a:ext uri="{28A0092B-C50C-407E-A947-70E740481C1C}">
                <a14:useLocalDpi xmlns:a14="http://schemas.microsoft.com/office/drawing/2010/main" val="0"/>
              </a:ext>
            </a:extLst>
          </a:blip>
          <a:stretch>
            <a:fillRect/>
          </a:stretch>
        </p:blipFill>
        <p:spPr>
          <a:xfrm rot="815624">
            <a:off x="1345743" y="2511626"/>
            <a:ext cx="6579057" cy="1511405"/>
          </a:xfrm>
          <a:prstGeom prst="rect">
            <a:avLst/>
          </a:prstGeom>
        </p:spPr>
      </p:pic>
      <p:cxnSp>
        <p:nvCxnSpPr>
          <p:cNvPr id="28" name="Straight Connector 27"/>
          <p:cNvCxnSpPr/>
          <p:nvPr/>
        </p:nvCxnSpPr>
        <p:spPr>
          <a:xfrm>
            <a:off x="-218096" y="102624"/>
            <a:ext cx="25658" cy="6761238"/>
          </a:xfrm>
          <a:prstGeom prst="line">
            <a:avLst/>
          </a:prstGeom>
          <a:ln w="76200" cmpd="sng">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9338095" y="596536"/>
            <a:ext cx="25658" cy="6761238"/>
          </a:xfrm>
          <a:prstGeom prst="line">
            <a:avLst/>
          </a:prstGeom>
          <a:ln w="76200" cmpd="sng">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197275" y="2120380"/>
            <a:ext cx="9592492" cy="1713936"/>
          </a:xfrm>
          <a:custGeom>
            <a:avLst/>
            <a:gdLst>
              <a:gd name="connsiteX0" fmla="*/ 0 w 9592492"/>
              <a:gd name="connsiteY0" fmla="*/ 986525 h 1713936"/>
              <a:gd name="connsiteX1" fmla="*/ 1097342 w 9592492"/>
              <a:gd name="connsiteY1" fmla="*/ 986525 h 1713936"/>
              <a:gd name="connsiteX2" fmla="*/ 1911101 w 9592492"/>
              <a:gd name="connsiteY2" fmla="*/ 764603 h 1713936"/>
              <a:gd name="connsiteX3" fmla="*/ 2108376 w 9592492"/>
              <a:gd name="connsiteY3" fmla="*/ 407063 h 1713936"/>
              <a:gd name="connsiteX4" fmla="*/ 2280991 w 9592492"/>
              <a:gd name="connsiteY4" fmla="*/ 160483 h 1713936"/>
              <a:gd name="connsiteX5" fmla="*/ 2897475 w 9592492"/>
              <a:gd name="connsiteY5" fmla="*/ 206 h 1713936"/>
              <a:gd name="connsiteX6" fmla="*/ 3883850 w 9592492"/>
              <a:gd name="connsiteY6" fmla="*/ 135825 h 1713936"/>
              <a:gd name="connsiteX7" fmla="*/ 5129148 w 9592492"/>
              <a:gd name="connsiteY7" fmla="*/ 493366 h 1713936"/>
              <a:gd name="connsiteX8" fmla="*/ 6510072 w 9592492"/>
              <a:gd name="connsiteY8" fmla="*/ 1035841 h 1713936"/>
              <a:gd name="connsiteX9" fmla="*/ 7792359 w 9592492"/>
              <a:gd name="connsiteY9" fmla="*/ 1565988 h 1713936"/>
              <a:gd name="connsiteX10" fmla="*/ 9592492 w 9592492"/>
              <a:gd name="connsiteY10" fmla="*/ 1713936 h 171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92492" h="1713936">
                <a:moveTo>
                  <a:pt x="0" y="986525"/>
                </a:moveTo>
                <a:cubicBezTo>
                  <a:pt x="389412" y="1005018"/>
                  <a:pt x="778825" y="1023512"/>
                  <a:pt x="1097342" y="986525"/>
                </a:cubicBezTo>
                <a:cubicBezTo>
                  <a:pt x="1415859" y="949538"/>
                  <a:pt x="1742595" y="861180"/>
                  <a:pt x="1911101" y="764603"/>
                </a:cubicBezTo>
                <a:cubicBezTo>
                  <a:pt x="2079607" y="668026"/>
                  <a:pt x="2046728" y="507750"/>
                  <a:pt x="2108376" y="407063"/>
                </a:cubicBezTo>
                <a:cubicBezTo>
                  <a:pt x="2170024" y="306376"/>
                  <a:pt x="2149475" y="228292"/>
                  <a:pt x="2280991" y="160483"/>
                </a:cubicBezTo>
                <a:cubicBezTo>
                  <a:pt x="2412507" y="92674"/>
                  <a:pt x="2630332" y="4316"/>
                  <a:pt x="2897475" y="206"/>
                </a:cubicBezTo>
                <a:cubicBezTo>
                  <a:pt x="3164618" y="-3904"/>
                  <a:pt x="3511905" y="53632"/>
                  <a:pt x="3883850" y="135825"/>
                </a:cubicBezTo>
                <a:cubicBezTo>
                  <a:pt x="4255796" y="218018"/>
                  <a:pt x="4691444" y="343363"/>
                  <a:pt x="5129148" y="493366"/>
                </a:cubicBezTo>
                <a:cubicBezTo>
                  <a:pt x="5566852" y="643369"/>
                  <a:pt x="6066204" y="857071"/>
                  <a:pt x="6510072" y="1035841"/>
                </a:cubicBezTo>
                <a:cubicBezTo>
                  <a:pt x="6953941" y="1214611"/>
                  <a:pt x="7278622" y="1452972"/>
                  <a:pt x="7792359" y="1565988"/>
                </a:cubicBezTo>
                <a:cubicBezTo>
                  <a:pt x="8306096" y="1679004"/>
                  <a:pt x="9592492" y="1713936"/>
                  <a:pt x="9592492" y="1713936"/>
                </a:cubicBezTo>
              </a:path>
            </a:pathLst>
          </a:custGeom>
          <a:ln w="76200" cmpd="sng">
            <a:solidFill>
              <a:schemeClr val="tx1">
                <a:lumMod val="85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197275" y="3698697"/>
            <a:ext cx="9604822" cy="517817"/>
          </a:xfrm>
          <a:custGeom>
            <a:avLst/>
            <a:gdLst>
              <a:gd name="connsiteX0" fmla="*/ 0 w 9604822"/>
              <a:gd name="connsiteY0" fmla="*/ 0 h 517817"/>
              <a:gd name="connsiteX1" fmla="*/ 2182354 w 9604822"/>
              <a:gd name="connsiteY1" fmla="*/ 12329 h 517817"/>
              <a:gd name="connsiteX2" fmla="*/ 3772883 w 9604822"/>
              <a:gd name="connsiteY2" fmla="*/ 61645 h 517817"/>
              <a:gd name="connsiteX3" fmla="*/ 4722268 w 9604822"/>
              <a:gd name="connsiteY3" fmla="*/ 135619 h 517817"/>
              <a:gd name="connsiteX4" fmla="*/ 6115522 w 9604822"/>
              <a:gd name="connsiteY4" fmla="*/ 197263 h 517817"/>
              <a:gd name="connsiteX5" fmla="*/ 7718381 w 9604822"/>
              <a:gd name="connsiteY5" fmla="*/ 332882 h 517817"/>
              <a:gd name="connsiteX6" fmla="*/ 9604822 w 9604822"/>
              <a:gd name="connsiteY6" fmla="*/ 517817 h 51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4822" h="517817">
                <a:moveTo>
                  <a:pt x="0" y="0"/>
                </a:moveTo>
                <a:lnTo>
                  <a:pt x="2182354" y="12329"/>
                </a:lnTo>
                <a:cubicBezTo>
                  <a:pt x="2811168" y="22603"/>
                  <a:pt x="3349564" y="41097"/>
                  <a:pt x="3772883" y="61645"/>
                </a:cubicBezTo>
                <a:cubicBezTo>
                  <a:pt x="4196202" y="82193"/>
                  <a:pt x="4331828" y="113016"/>
                  <a:pt x="4722268" y="135619"/>
                </a:cubicBezTo>
                <a:cubicBezTo>
                  <a:pt x="5112708" y="158222"/>
                  <a:pt x="5616170" y="164386"/>
                  <a:pt x="6115522" y="197263"/>
                </a:cubicBezTo>
                <a:cubicBezTo>
                  <a:pt x="6614874" y="230140"/>
                  <a:pt x="7718381" y="332882"/>
                  <a:pt x="7718381" y="332882"/>
                </a:cubicBezTo>
                <a:lnTo>
                  <a:pt x="9604822" y="517817"/>
                </a:lnTo>
              </a:path>
            </a:pathLst>
          </a:custGeom>
          <a:ln w="76200" cmpd="sng">
            <a:solidFill>
              <a:schemeClr val="tx1">
                <a:lumMod val="85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3222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71"/>
            <a:ext cx="7467600" cy="1143000"/>
          </a:xfrm>
        </p:spPr>
        <p:txBody>
          <a:bodyPr>
            <a:normAutofit/>
          </a:bodyPr>
          <a:lstStyle/>
          <a:p>
            <a:r>
              <a:rPr lang="en-US" sz="3600" b="1" i="1" dirty="0">
                <a:latin typeface="+mn-lt"/>
              </a:rPr>
              <a:t>Three Types of Drag</a:t>
            </a:r>
          </a:p>
        </p:txBody>
      </p:sp>
      <p:sp>
        <p:nvSpPr>
          <p:cNvPr id="5" name="TextBox 4"/>
          <p:cNvSpPr txBox="1"/>
          <p:nvPr/>
        </p:nvSpPr>
        <p:spPr>
          <a:xfrm>
            <a:off x="525485" y="1417639"/>
            <a:ext cx="7203535" cy="523220"/>
          </a:xfrm>
          <a:prstGeom prst="rect">
            <a:avLst/>
          </a:prstGeom>
          <a:noFill/>
        </p:spPr>
        <p:txBody>
          <a:bodyPr wrap="square" rtlCol="0">
            <a:spAutoFit/>
          </a:bodyPr>
          <a:lstStyle/>
          <a:p>
            <a:endParaRPr lang="en-US" sz="1400" dirty="0"/>
          </a:p>
          <a:p>
            <a:pPr marL="285750" indent="-285750">
              <a:buFont typeface="Arial"/>
              <a:buChar char="•"/>
            </a:pPr>
            <a:endParaRPr lang="en-US" sz="1400" dirty="0"/>
          </a:p>
        </p:txBody>
      </p:sp>
      <p:sp>
        <p:nvSpPr>
          <p:cNvPr id="7" name="Right Arrow 6"/>
          <p:cNvSpPr/>
          <p:nvPr/>
        </p:nvSpPr>
        <p:spPr>
          <a:xfrm>
            <a:off x="7924800" y="5962952"/>
            <a:ext cx="1134533" cy="798286"/>
          </a:xfrm>
          <a:prstGeom prst="rightArrow">
            <a:avLst/>
          </a:prstGeom>
          <a:solidFill>
            <a:schemeClr val="accent5">
              <a:lumMod val="60000"/>
              <a:lumOff val="40000"/>
            </a:schemeClr>
          </a:solidFill>
          <a:effectLst>
            <a:glow>
              <a:schemeClr val="accent1">
                <a:tint val="30000"/>
                <a:shade val="95000"/>
                <a:satMod val="300000"/>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NEXT</a:t>
            </a:r>
          </a:p>
        </p:txBody>
      </p:sp>
      <p:sp>
        <p:nvSpPr>
          <p:cNvPr id="6" name="TextBox 5"/>
          <p:cNvSpPr txBox="1"/>
          <p:nvPr/>
        </p:nvSpPr>
        <p:spPr>
          <a:xfrm>
            <a:off x="355390" y="1417639"/>
            <a:ext cx="8425351" cy="2246769"/>
          </a:xfrm>
          <a:prstGeom prst="rect">
            <a:avLst/>
          </a:prstGeom>
          <a:noFill/>
        </p:spPr>
        <p:txBody>
          <a:bodyPr wrap="square" rtlCol="0">
            <a:spAutoFit/>
          </a:bodyPr>
          <a:lstStyle/>
          <a:p>
            <a:pPr marL="285750" indent="-285750">
              <a:buFont typeface="Arial"/>
              <a:buChar char="•"/>
            </a:pPr>
            <a:r>
              <a:rPr lang="en-US" sz="1400" b="1" dirty="0"/>
              <a:t>Three Types of Drag: </a:t>
            </a:r>
          </a:p>
          <a:p>
            <a:pPr marL="285750" indent="-285750">
              <a:buFont typeface="Arial"/>
              <a:buChar char="•"/>
            </a:pPr>
            <a:endParaRPr lang="en-US" sz="1400" b="1" dirty="0"/>
          </a:p>
          <a:p>
            <a:pPr marL="800100" lvl="1" indent="-342900">
              <a:buFont typeface="+mj-lt"/>
              <a:buAutoNum type="arabicPeriod"/>
            </a:pPr>
            <a:r>
              <a:rPr lang="en-US" sz="1400" b="1" dirty="0"/>
              <a:t>Profile Drag: </a:t>
            </a:r>
            <a:r>
              <a:rPr lang="en-US" sz="1400" dirty="0"/>
              <a:t>Caused by friction of the rotor blades (e.g. Any surface roughness and not angle of attack)</a:t>
            </a:r>
          </a:p>
          <a:p>
            <a:pPr marL="800100" lvl="1" indent="-342900">
              <a:buFont typeface="+mj-lt"/>
              <a:buAutoNum type="arabicPeriod"/>
            </a:pPr>
            <a:endParaRPr lang="en-US" sz="1400" b="1" dirty="0"/>
          </a:p>
          <a:p>
            <a:pPr marL="800100" lvl="1" indent="-342900">
              <a:buFont typeface="+mj-lt"/>
              <a:buAutoNum type="arabicPeriod"/>
            </a:pPr>
            <a:r>
              <a:rPr lang="en-US" sz="1400" b="1" dirty="0"/>
              <a:t>Induced Drag: </a:t>
            </a:r>
            <a:r>
              <a:rPr lang="en-US" sz="1400" dirty="0"/>
              <a:t>Caused by rotor blades and increased angle of attack. </a:t>
            </a:r>
          </a:p>
          <a:p>
            <a:pPr marL="800100" lvl="1" indent="-342900">
              <a:buFont typeface="+mj-lt"/>
              <a:buAutoNum type="arabicPeriod"/>
            </a:pPr>
            <a:endParaRPr lang="en-US" sz="1400" b="1" dirty="0"/>
          </a:p>
          <a:p>
            <a:pPr marL="800100" lvl="1" indent="-342900">
              <a:buFont typeface="+mj-lt"/>
              <a:buAutoNum type="arabicPeriod"/>
            </a:pPr>
            <a:r>
              <a:rPr lang="en-US" sz="1400" b="1" dirty="0"/>
              <a:t>Parasite Drag: </a:t>
            </a:r>
            <a:r>
              <a:rPr lang="en-US" sz="1400" dirty="0"/>
              <a:t>Caused by anything that does not create lift (e.g. skids, cabin, rotor mast etc.)</a:t>
            </a:r>
            <a:endParaRPr lang="en-US" sz="1400" b="1" dirty="0"/>
          </a:p>
          <a:p>
            <a:pPr marL="285750" indent="-285750">
              <a:buFont typeface="Arial"/>
              <a:buChar char="•"/>
            </a:pPr>
            <a:endParaRPr lang="en-US" sz="1400" b="1" dirty="0"/>
          </a:p>
          <a:p>
            <a:pPr marL="285750" indent="-285750">
              <a:buFont typeface="Arial"/>
              <a:buChar char="•"/>
            </a:pPr>
            <a:endParaRPr lang="en-US" sz="1400" b="1" dirty="0"/>
          </a:p>
        </p:txBody>
      </p:sp>
    </p:spTree>
    <p:extLst>
      <p:ext uri="{BB962C8B-B14F-4D97-AF65-F5344CB8AC3E}">
        <p14:creationId xmlns:p14="http://schemas.microsoft.com/office/powerpoint/2010/main" val="101943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71"/>
            <a:ext cx="7467600" cy="1143000"/>
          </a:xfrm>
        </p:spPr>
        <p:txBody>
          <a:bodyPr>
            <a:normAutofit/>
          </a:bodyPr>
          <a:lstStyle/>
          <a:p>
            <a:r>
              <a:rPr lang="en-US" sz="3600" b="1" i="1" dirty="0">
                <a:latin typeface="+mn-lt"/>
              </a:rPr>
              <a:t>The Three Axis</a:t>
            </a:r>
          </a:p>
        </p:txBody>
      </p:sp>
      <p:sp>
        <p:nvSpPr>
          <p:cNvPr id="5" name="TextBox 4"/>
          <p:cNvSpPr txBox="1"/>
          <p:nvPr/>
        </p:nvSpPr>
        <p:spPr>
          <a:xfrm>
            <a:off x="525485" y="1417639"/>
            <a:ext cx="7203535" cy="523220"/>
          </a:xfrm>
          <a:prstGeom prst="rect">
            <a:avLst/>
          </a:prstGeom>
          <a:noFill/>
        </p:spPr>
        <p:txBody>
          <a:bodyPr wrap="square" rtlCol="0">
            <a:spAutoFit/>
          </a:bodyPr>
          <a:lstStyle/>
          <a:p>
            <a:endParaRPr lang="en-US" sz="1400" dirty="0"/>
          </a:p>
          <a:p>
            <a:pPr marL="285750" indent="-285750">
              <a:buFont typeface="Arial"/>
              <a:buChar char="•"/>
            </a:pPr>
            <a:endParaRPr lang="en-US" sz="1400" dirty="0"/>
          </a:p>
        </p:txBody>
      </p:sp>
      <p:sp>
        <p:nvSpPr>
          <p:cNvPr id="7" name="Right Arrow 6"/>
          <p:cNvSpPr/>
          <p:nvPr/>
        </p:nvSpPr>
        <p:spPr>
          <a:xfrm>
            <a:off x="7924800" y="5962952"/>
            <a:ext cx="1134533" cy="798286"/>
          </a:xfrm>
          <a:prstGeom prst="rightArrow">
            <a:avLst/>
          </a:prstGeom>
          <a:solidFill>
            <a:schemeClr val="accent5">
              <a:lumMod val="60000"/>
              <a:lumOff val="40000"/>
            </a:schemeClr>
          </a:solidFill>
          <a:effectLst>
            <a:glow>
              <a:schemeClr val="accent1">
                <a:tint val="30000"/>
                <a:shade val="95000"/>
                <a:satMod val="300000"/>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NEXT</a:t>
            </a:r>
          </a:p>
        </p:txBody>
      </p:sp>
      <p:sp>
        <p:nvSpPr>
          <p:cNvPr id="6" name="TextBox 5"/>
          <p:cNvSpPr txBox="1"/>
          <p:nvPr/>
        </p:nvSpPr>
        <p:spPr>
          <a:xfrm>
            <a:off x="355390" y="1417639"/>
            <a:ext cx="8425351" cy="1600438"/>
          </a:xfrm>
          <a:prstGeom prst="rect">
            <a:avLst/>
          </a:prstGeom>
          <a:noFill/>
        </p:spPr>
        <p:txBody>
          <a:bodyPr wrap="square" rtlCol="0">
            <a:spAutoFit/>
          </a:bodyPr>
          <a:lstStyle/>
          <a:p>
            <a:pPr marL="285750" indent="-285750">
              <a:buFont typeface="Arial"/>
              <a:buChar char="•"/>
            </a:pPr>
            <a:r>
              <a:rPr lang="en-US" sz="1400" b="1" dirty="0"/>
              <a:t>Longitudinal: (Roll)</a:t>
            </a:r>
          </a:p>
          <a:p>
            <a:pPr marL="285750" indent="-285750">
              <a:buFont typeface="Arial"/>
              <a:buChar char="•"/>
            </a:pPr>
            <a:endParaRPr lang="en-US" sz="1400" b="1" dirty="0"/>
          </a:p>
          <a:p>
            <a:pPr marL="285750" indent="-285750">
              <a:buFont typeface="Arial"/>
              <a:buChar char="•"/>
            </a:pPr>
            <a:r>
              <a:rPr lang="en-US" sz="1400" b="1" dirty="0"/>
              <a:t>Lateral: (Pitch)</a:t>
            </a:r>
          </a:p>
          <a:p>
            <a:pPr marL="285750" indent="-285750">
              <a:buFont typeface="Arial"/>
              <a:buChar char="•"/>
            </a:pPr>
            <a:endParaRPr lang="en-US" sz="1400" b="1" dirty="0"/>
          </a:p>
          <a:p>
            <a:pPr marL="285750" indent="-285750">
              <a:buFont typeface="Arial"/>
              <a:buChar char="•"/>
            </a:pPr>
            <a:r>
              <a:rPr lang="en-US" sz="1400" b="1" dirty="0"/>
              <a:t>Vertical: (Yaw)</a:t>
            </a:r>
          </a:p>
          <a:p>
            <a:pPr marL="285750" indent="-285750">
              <a:buFont typeface="Arial"/>
              <a:buChar char="•"/>
            </a:pPr>
            <a:endParaRPr lang="en-US" sz="1400" b="1" dirty="0"/>
          </a:p>
          <a:p>
            <a:pPr marL="285750" indent="-285750">
              <a:buFont typeface="Arial"/>
              <a:buChar char="•"/>
            </a:pPr>
            <a:endParaRPr lang="en-US" sz="1400" b="1" dirty="0"/>
          </a:p>
        </p:txBody>
      </p:sp>
    </p:spTree>
    <p:extLst>
      <p:ext uri="{BB962C8B-B14F-4D97-AF65-F5344CB8AC3E}">
        <p14:creationId xmlns:p14="http://schemas.microsoft.com/office/powerpoint/2010/main" val="298421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71"/>
            <a:ext cx="7467600" cy="1143000"/>
          </a:xfrm>
        </p:spPr>
        <p:txBody>
          <a:bodyPr>
            <a:normAutofit/>
          </a:bodyPr>
          <a:lstStyle/>
          <a:p>
            <a:r>
              <a:rPr lang="en-US" sz="3600" b="1" i="1" dirty="0">
                <a:latin typeface="+mn-lt"/>
              </a:rPr>
              <a:t>Conclusion</a:t>
            </a:r>
          </a:p>
        </p:txBody>
      </p:sp>
      <p:sp>
        <p:nvSpPr>
          <p:cNvPr id="5" name="TextBox 4"/>
          <p:cNvSpPr txBox="1"/>
          <p:nvPr/>
        </p:nvSpPr>
        <p:spPr>
          <a:xfrm>
            <a:off x="525485" y="1417639"/>
            <a:ext cx="7203535" cy="523220"/>
          </a:xfrm>
          <a:prstGeom prst="rect">
            <a:avLst/>
          </a:prstGeom>
          <a:noFill/>
        </p:spPr>
        <p:txBody>
          <a:bodyPr wrap="square" rtlCol="0">
            <a:spAutoFit/>
          </a:bodyPr>
          <a:lstStyle/>
          <a:p>
            <a:endParaRPr lang="en-US" sz="1400" dirty="0"/>
          </a:p>
          <a:p>
            <a:pPr marL="285750" indent="-285750">
              <a:buFont typeface="Arial"/>
              <a:buChar char="•"/>
            </a:pPr>
            <a:endParaRPr lang="en-US" sz="1400" dirty="0"/>
          </a:p>
        </p:txBody>
      </p:sp>
      <p:sp>
        <p:nvSpPr>
          <p:cNvPr id="7" name="Right Arrow 6"/>
          <p:cNvSpPr/>
          <p:nvPr/>
        </p:nvSpPr>
        <p:spPr>
          <a:xfrm>
            <a:off x="7924800" y="5962952"/>
            <a:ext cx="1134533" cy="798286"/>
          </a:xfrm>
          <a:prstGeom prst="rightArrow">
            <a:avLst/>
          </a:prstGeom>
          <a:solidFill>
            <a:schemeClr val="accent5">
              <a:lumMod val="60000"/>
              <a:lumOff val="40000"/>
            </a:schemeClr>
          </a:solidFill>
          <a:effectLst>
            <a:glow>
              <a:schemeClr val="accent1">
                <a:tint val="30000"/>
                <a:shade val="95000"/>
                <a:satMod val="300000"/>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NEXT</a:t>
            </a:r>
          </a:p>
        </p:txBody>
      </p:sp>
      <p:sp>
        <p:nvSpPr>
          <p:cNvPr id="6" name="TextBox 5"/>
          <p:cNvSpPr txBox="1"/>
          <p:nvPr/>
        </p:nvSpPr>
        <p:spPr>
          <a:xfrm>
            <a:off x="355390" y="1417639"/>
            <a:ext cx="8425351" cy="2954655"/>
          </a:xfrm>
          <a:prstGeom prst="rect">
            <a:avLst/>
          </a:prstGeom>
          <a:noFill/>
        </p:spPr>
        <p:txBody>
          <a:bodyPr wrap="square" rtlCol="0">
            <a:spAutoFit/>
          </a:bodyPr>
          <a:lstStyle/>
          <a:p>
            <a:pPr marL="285750" indent="-285750">
              <a:buFont typeface="Arial"/>
              <a:buChar char="•"/>
            </a:pPr>
            <a:r>
              <a:rPr lang="en-US" b="1" dirty="0"/>
              <a:t>Conclusion: </a:t>
            </a:r>
            <a:r>
              <a:rPr lang="en-US" dirty="0"/>
              <a:t>This lesson explained: </a:t>
            </a:r>
          </a:p>
          <a:p>
            <a:pPr marL="285750" indent="-285750">
              <a:buFont typeface="Arial"/>
              <a:buChar char="•"/>
            </a:pPr>
            <a:endParaRPr lang="en-US" b="1" i="1" dirty="0"/>
          </a:p>
          <a:p>
            <a:pPr marL="800100" lvl="1" indent="-342900">
              <a:buFont typeface="+mj-lt"/>
              <a:buAutoNum type="alphaLcPeriod"/>
            </a:pPr>
            <a:r>
              <a:rPr lang="en-US" dirty="0"/>
              <a:t>The four forces of flight</a:t>
            </a:r>
          </a:p>
          <a:p>
            <a:pPr marL="800100" lvl="1" indent="-342900">
              <a:buFont typeface="+mj-lt"/>
              <a:buAutoNum type="alphaLcPeriod"/>
            </a:pPr>
            <a:r>
              <a:rPr lang="en-US" dirty="0"/>
              <a:t>Airfoils</a:t>
            </a:r>
          </a:p>
          <a:p>
            <a:pPr marL="800100" lvl="1" indent="-342900">
              <a:buFont typeface="+mj-lt"/>
              <a:buAutoNum type="alphaLcPeriod"/>
            </a:pPr>
            <a:r>
              <a:rPr lang="en-US" dirty="0"/>
              <a:t>Bernoulli's principle</a:t>
            </a:r>
          </a:p>
          <a:p>
            <a:pPr marL="800100" lvl="1" indent="-342900">
              <a:buFont typeface="+mj-lt"/>
              <a:buAutoNum type="alphaLcPeriod"/>
            </a:pPr>
            <a:r>
              <a:rPr lang="en-US" dirty="0"/>
              <a:t>Newton’s 3</a:t>
            </a:r>
            <a:r>
              <a:rPr lang="en-US" baseline="30000" dirty="0"/>
              <a:t>rd</a:t>
            </a:r>
            <a:r>
              <a:rPr lang="en-US" dirty="0"/>
              <a:t> law</a:t>
            </a:r>
          </a:p>
          <a:p>
            <a:pPr marL="800100" lvl="1" indent="-342900">
              <a:buFont typeface="+mj-lt"/>
              <a:buAutoNum type="alphaLcPeriod"/>
            </a:pPr>
            <a:r>
              <a:rPr lang="en-US" dirty="0"/>
              <a:t>Blade stall</a:t>
            </a:r>
          </a:p>
          <a:p>
            <a:pPr marL="800100" lvl="1" indent="-342900">
              <a:buFont typeface="+mj-lt"/>
              <a:buAutoNum type="alphaLcPeriod"/>
            </a:pPr>
            <a:r>
              <a:rPr lang="en-US" dirty="0"/>
              <a:t>The three axes </a:t>
            </a:r>
          </a:p>
          <a:p>
            <a:pPr marL="285750" indent="-285750">
              <a:buFont typeface="Arial"/>
              <a:buChar char="•"/>
            </a:pPr>
            <a:endParaRPr lang="en-US" sz="1400" b="1" dirty="0"/>
          </a:p>
          <a:p>
            <a:pPr marL="285750" indent="-285750">
              <a:buFont typeface="Arial"/>
              <a:buChar char="•"/>
            </a:pPr>
            <a:endParaRPr lang="en-US" sz="1400" b="1" dirty="0"/>
          </a:p>
          <a:p>
            <a:pPr marL="285750" indent="-285750">
              <a:buFont typeface="Arial"/>
              <a:buChar char="•"/>
            </a:pPr>
            <a:endParaRPr lang="en-US" sz="1400" b="1" dirty="0"/>
          </a:p>
        </p:txBody>
      </p:sp>
    </p:spTree>
    <p:extLst>
      <p:ext uri="{BB962C8B-B14F-4D97-AF65-F5344CB8AC3E}">
        <p14:creationId xmlns:p14="http://schemas.microsoft.com/office/powerpoint/2010/main" val="83410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71"/>
            <a:ext cx="7467600" cy="1143000"/>
          </a:xfrm>
        </p:spPr>
        <p:txBody>
          <a:bodyPr>
            <a:normAutofit/>
          </a:bodyPr>
          <a:lstStyle/>
          <a:p>
            <a:r>
              <a:rPr lang="en-US" sz="3600" b="1" i="1" dirty="0">
                <a:latin typeface="+mn-lt"/>
              </a:rPr>
              <a:t>The Four Forces of Flight</a:t>
            </a:r>
          </a:p>
        </p:txBody>
      </p:sp>
      <p:sp>
        <p:nvSpPr>
          <p:cNvPr id="5" name="TextBox 4"/>
          <p:cNvSpPr txBox="1"/>
          <p:nvPr/>
        </p:nvSpPr>
        <p:spPr>
          <a:xfrm>
            <a:off x="525485" y="1417639"/>
            <a:ext cx="7203535" cy="523220"/>
          </a:xfrm>
          <a:prstGeom prst="rect">
            <a:avLst/>
          </a:prstGeom>
          <a:noFill/>
        </p:spPr>
        <p:txBody>
          <a:bodyPr wrap="square" rtlCol="0">
            <a:spAutoFit/>
          </a:bodyPr>
          <a:lstStyle/>
          <a:p>
            <a:endParaRPr lang="en-US" sz="1400" dirty="0"/>
          </a:p>
          <a:p>
            <a:pPr marL="285750" indent="-285750">
              <a:buFont typeface="Arial"/>
              <a:buChar char="•"/>
            </a:pPr>
            <a:endParaRPr lang="en-US" sz="1400" dirty="0"/>
          </a:p>
        </p:txBody>
      </p:sp>
      <p:sp>
        <p:nvSpPr>
          <p:cNvPr id="7" name="Right Arrow 6"/>
          <p:cNvSpPr/>
          <p:nvPr/>
        </p:nvSpPr>
        <p:spPr>
          <a:xfrm>
            <a:off x="7924800" y="5962952"/>
            <a:ext cx="1134533" cy="798286"/>
          </a:xfrm>
          <a:prstGeom prst="rightArrow">
            <a:avLst/>
          </a:prstGeom>
          <a:solidFill>
            <a:schemeClr val="accent5">
              <a:lumMod val="60000"/>
              <a:lumOff val="40000"/>
            </a:schemeClr>
          </a:solidFill>
          <a:effectLst>
            <a:glow>
              <a:schemeClr val="accent1">
                <a:tint val="30000"/>
                <a:shade val="95000"/>
                <a:satMod val="300000"/>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NEXT</a:t>
            </a:r>
          </a:p>
        </p:txBody>
      </p:sp>
      <p:sp>
        <p:nvSpPr>
          <p:cNvPr id="6" name="TextBox 5"/>
          <p:cNvSpPr txBox="1"/>
          <p:nvPr/>
        </p:nvSpPr>
        <p:spPr>
          <a:xfrm>
            <a:off x="355390" y="1417639"/>
            <a:ext cx="8425351" cy="1754327"/>
          </a:xfrm>
          <a:prstGeom prst="rect">
            <a:avLst/>
          </a:prstGeom>
          <a:noFill/>
        </p:spPr>
        <p:txBody>
          <a:bodyPr wrap="square" rtlCol="0">
            <a:spAutoFit/>
          </a:bodyPr>
          <a:lstStyle/>
          <a:p>
            <a:pPr marL="342900" lvl="1" indent="-342900">
              <a:buFont typeface="+mj-lt"/>
              <a:buAutoNum type="arabicPeriod"/>
            </a:pPr>
            <a:r>
              <a:rPr lang="en-US" sz="1400" b="1" i="1" dirty="0"/>
              <a:t>Weight:   </a:t>
            </a:r>
            <a:r>
              <a:rPr lang="en-US" sz="1400" dirty="0"/>
              <a:t>Downward force of gravity on an object.</a:t>
            </a:r>
          </a:p>
          <a:p>
            <a:pPr marL="342900" lvl="1" indent="-342900">
              <a:buFont typeface="+mj-lt"/>
              <a:buAutoNum type="arabicPeriod"/>
            </a:pPr>
            <a:endParaRPr lang="en-US" sz="1400" dirty="0"/>
          </a:p>
          <a:p>
            <a:pPr marL="342900" lvl="1" indent="-342900">
              <a:buFont typeface="+mj-lt"/>
              <a:buAutoNum type="arabicPeriod"/>
            </a:pPr>
            <a:r>
              <a:rPr lang="en-US" sz="1400" b="1" i="1" dirty="0"/>
              <a:t>Lift:   </a:t>
            </a:r>
            <a:r>
              <a:rPr lang="en-US" sz="1400" dirty="0"/>
              <a:t>Upward force that opposes weight.  </a:t>
            </a:r>
            <a:r>
              <a:rPr lang="en-US" sz="1000" dirty="0"/>
              <a:t>(Created by an airfoil)</a:t>
            </a:r>
          </a:p>
          <a:p>
            <a:pPr marL="342900" lvl="1" indent="-342900">
              <a:buFont typeface="+mj-lt"/>
              <a:buAutoNum type="arabicPeriod"/>
            </a:pPr>
            <a:endParaRPr lang="en-US" sz="1000" dirty="0"/>
          </a:p>
          <a:p>
            <a:pPr marL="342900" lvl="1" indent="-342900">
              <a:buFont typeface="+mj-lt"/>
              <a:buAutoNum type="arabicPeriod"/>
            </a:pPr>
            <a:r>
              <a:rPr lang="en-US" sz="1400" b="1" i="1" dirty="0"/>
              <a:t>Thrust:   </a:t>
            </a:r>
            <a:r>
              <a:rPr lang="en-US" sz="1400" dirty="0"/>
              <a:t>Force that moves an object through the air. </a:t>
            </a:r>
          </a:p>
          <a:p>
            <a:pPr marL="342900" lvl="1" indent="-342900">
              <a:buFont typeface="+mj-lt"/>
              <a:buAutoNum type="arabicPeriod"/>
            </a:pPr>
            <a:endParaRPr lang="en-US" sz="1400" dirty="0"/>
          </a:p>
          <a:p>
            <a:pPr marL="342900" lvl="1" indent="-342900">
              <a:buFont typeface="+mj-lt"/>
              <a:buAutoNum type="arabicPeriod"/>
            </a:pPr>
            <a:r>
              <a:rPr lang="en-US" sz="1400" b="1" i="1" dirty="0"/>
              <a:t>Drag:   </a:t>
            </a:r>
            <a:r>
              <a:rPr lang="en-US" sz="1400" dirty="0"/>
              <a:t>Resistance of an object through the air. </a:t>
            </a:r>
          </a:p>
          <a:p>
            <a:pPr marL="285750" indent="-285750">
              <a:buFont typeface="Arial"/>
              <a:buChar char="•"/>
            </a:pPr>
            <a:endParaRPr lang="en-US" sz="1400" b="1" dirty="0"/>
          </a:p>
        </p:txBody>
      </p:sp>
      <p:pic>
        <p:nvPicPr>
          <p:cNvPr id="9" name="Picture 8"/>
          <p:cNvPicPr>
            <a:picLocks noChangeAspect="1"/>
          </p:cNvPicPr>
          <p:nvPr/>
        </p:nvPicPr>
        <p:blipFill>
          <a:blip r:embed="rId3"/>
          <a:stretch>
            <a:fillRect/>
          </a:stretch>
        </p:blipFill>
        <p:spPr>
          <a:xfrm>
            <a:off x="695332" y="3258734"/>
            <a:ext cx="4203391" cy="3343741"/>
          </a:xfrm>
          <a:prstGeom prst="rect">
            <a:avLst/>
          </a:prstGeom>
          <a:noFill/>
          <a:ln w="38100" cmpd="sng">
            <a:solidFill>
              <a:schemeClr val="bg1"/>
            </a:solidFill>
          </a:ln>
        </p:spPr>
      </p:pic>
      <p:pic>
        <p:nvPicPr>
          <p:cNvPr id="3" name="Picture 2" descr="Screen Shot 2013-01-04 at 8.37.06 PM.png"/>
          <p:cNvPicPr>
            <a:picLocks noChangeAspect="1"/>
          </p:cNvPicPr>
          <p:nvPr/>
        </p:nvPicPr>
        <p:blipFill>
          <a:blip r:embed="rId4" cstate="email">
            <a:extLst>
              <a:ext uri="{BEBA8EAE-BF5A-486C-A8C5-ECC9F3942E4B}">
                <a14:imgProps xmlns:a14="http://schemas.microsoft.com/office/drawing/2010/main">
                  <a14:imgLayer r:embed="rId5">
                    <a14:imgEffect>
                      <a14:backgroundRemoval t="4900" b="99800" l="2037" r="99695"/>
                    </a14:imgEffect>
                  </a14:imgLayer>
                </a14:imgProps>
              </a:ext>
              <a:ext uri="{28A0092B-C50C-407E-A947-70E740481C1C}">
                <a14:useLocalDpi xmlns:a14="http://schemas.microsoft.com/office/drawing/2010/main" val="0"/>
              </a:ext>
            </a:extLst>
          </a:blip>
          <a:stretch>
            <a:fillRect/>
          </a:stretch>
        </p:blipFill>
        <p:spPr>
          <a:xfrm rot="2819903">
            <a:off x="6177038" y="3361728"/>
            <a:ext cx="2093624" cy="2132000"/>
          </a:xfrm>
          <a:prstGeom prst="rect">
            <a:avLst/>
          </a:prstGeom>
        </p:spPr>
      </p:pic>
      <p:sp>
        <p:nvSpPr>
          <p:cNvPr id="4" name="Down Arrow 3"/>
          <p:cNvSpPr/>
          <p:nvPr/>
        </p:nvSpPr>
        <p:spPr>
          <a:xfrm rot="10800000">
            <a:off x="6879961" y="1395307"/>
            <a:ext cx="752111" cy="1477063"/>
          </a:xfrm>
          <a:prstGeom prst="downArrow">
            <a:avLst/>
          </a:prstGeom>
          <a:solidFill>
            <a:schemeClr val="tx1"/>
          </a:solidFill>
          <a:ln w="5715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 name="TextBox 7"/>
          <p:cNvSpPr txBox="1"/>
          <p:nvPr/>
        </p:nvSpPr>
        <p:spPr>
          <a:xfrm rot="5400000">
            <a:off x="6460751" y="2453184"/>
            <a:ext cx="1615188" cy="369332"/>
          </a:xfrm>
          <a:prstGeom prst="rect">
            <a:avLst/>
          </a:prstGeom>
          <a:noFill/>
        </p:spPr>
        <p:txBody>
          <a:bodyPr wrap="square" rtlCol="0">
            <a:spAutoFit/>
          </a:bodyPr>
          <a:lstStyle/>
          <a:p>
            <a:r>
              <a:rPr lang="en-US" b="1" dirty="0">
                <a:solidFill>
                  <a:schemeClr val="bg1"/>
                </a:solidFill>
              </a:rPr>
              <a:t>Thrust</a:t>
            </a:r>
          </a:p>
        </p:txBody>
      </p:sp>
    </p:spTree>
    <p:extLst>
      <p:ext uri="{BB962C8B-B14F-4D97-AF65-F5344CB8AC3E}">
        <p14:creationId xmlns:p14="http://schemas.microsoft.com/office/powerpoint/2010/main" val="194833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Arrow Connector 36"/>
          <p:cNvCxnSpPr/>
          <p:nvPr/>
        </p:nvCxnSpPr>
        <p:spPr>
          <a:xfrm flipV="1">
            <a:off x="1708221" y="3903921"/>
            <a:ext cx="199351" cy="668243"/>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1966375" y="3653563"/>
            <a:ext cx="257283" cy="221680"/>
          </a:xfrm>
          <a:prstGeom prst="ellipse">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Freeform 18"/>
          <p:cNvSpPr/>
          <p:nvPr/>
        </p:nvSpPr>
        <p:spPr>
          <a:xfrm>
            <a:off x="1966375" y="3159334"/>
            <a:ext cx="5037378" cy="889781"/>
          </a:xfrm>
          <a:custGeom>
            <a:avLst/>
            <a:gdLst>
              <a:gd name="connsiteX0" fmla="*/ 5031984 w 5037378"/>
              <a:gd name="connsiteY0" fmla="*/ 679644 h 889781"/>
              <a:gd name="connsiteX1" fmla="*/ 3094909 w 5037378"/>
              <a:gd name="connsiteY1" fmla="*/ 204552 h 889781"/>
              <a:gd name="connsiteX2" fmla="*/ 2044137 w 5037378"/>
              <a:gd name="connsiteY2" fmla="*/ 30960 h 889781"/>
              <a:gd name="connsiteX3" fmla="*/ 1084737 w 5037378"/>
              <a:gd name="connsiteY3" fmla="*/ 12688 h 889781"/>
              <a:gd name="connsiteX4" fmla="*/ 381176 w 5037378"/>
              <a:gd name="connsiteY4" fmla="*/ 168006 h 889781"/>
              <a:gd name="connsiteX5" fmla="*/ 33965 w 5037378"/>
              <a:gd name="connsiteY5" fmla="*/ 414689 h 889781"/>
              <a:gd name="connsiteX6" fmla="*/ 43102 w 5037378"/>
              <a:gd name="connsiteY6" fmla="*/ 643098 h 889781"/>
              <a:gd name="connsiteX7" fmla="*/ 298942 w 5037378"/>
              <a:gd name="connsiteY7" fmla="*/ 825826 h 889781"/>
              <a:gd name="connsiteX8" fmla="*/ 901994 w 5037378"/>
              <a:gd name="connsiteY8" fmla="*/ 889781 h 889781"/>
              <a:gd name="connsiteX9" fmla="*/ 2446172 w 5037378"/>
              <a:gd name="connsiteY9" fmla="*/ 871508 h 889781"/>
              <a:gd name="connsiteX10" fmla="*/ 5031984 w 5037378"/>
              <a:gd name="connsiteY10" fmla="*/ 679644 h 88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7378" h="889781">
                <a:moveTo>
                  <a:pt x="5031984" y="679644"/>
                </a:moveTo>
                <a:cubicBezTo>
                  <a:pt x="5140107" y="568485"/>
                  <a:pt x="3592883" y="312666"/>
                  <a:pt x="3094909" y="204552"/>
                </a:cubicBezTo>
                <a:cubicBezTo>
                  <a:pt x="2596935" y="96438"/>
                  <a:pt x="2379166" y="62937"/>
                  <a:pt x="2044137" y="30960"/>
                </a:cubicBezTo>
                <a:cubicBezTo>
                  <a:pt x="1709108" y="-1017"/>
                  <a:pt x="1361897" y="-10153"/>
                  <a:pt x="1084737" y="12688"/>
                </a:cubicBezTo>
                <a:cubicBezTo>
                  <a:pt x="807577" y="35529"/>
                  <a:pt x="556305" y="101006"/>
                  <a:pt x="381176" y="168006"/>
                </a:cubicBezTo>
                <a:cubicBezTo>
                  <a:pt x="206047" y="235006"/>
                  <a:pt x="90311" y="335507"/>
                  <a:pt x="33965" y="414689"/>
                </a:cubicBezTo>
                <a:cubicBezTo>
                  <a:pt x="-22381" y="493871"/>
                  <a:pt x="-1061" y="574575"/>
                  <a:pt x="43102" y="643098"/>
                </a:cubicBezTo>
                <a:cubicBezTo>
                  <a:pt x="87265" y="711621"/>
                  <a:pt x="155793" y="784712"/>
                  <a:pt x="298942" y="825826"/>
                </a:cubicBezTo>
                <a:cubicBezTo>
                  <a:pt x="442091" y="866940"/>
                  <a:pt x="901994" y="889781"/>
                  <a:pt x="901994" y="889781"/>
                </a:cubicBezTo>
                <a:lnTo>
                  <a:pt x="2446172" y="871508"/>
                </a:lnTo>
                <a:cubicBezTo>
                  <a:pt x="3137549" y="841053"/>
                  <a:pt x="4923861" y="790803"/>
                  <a:pt x="5031984" y="679644"/>
                </a:cubicBezTo>
                <a:close/>
              </a:path>
            </a:pathLst>
          </a:cu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reeform 23"/>
          <p:cNvSpPr/>
          <p:nvPr/>
        </p:nvSpPr>
        <p:spPr>
          <a:xfrm>
            <a:off x="1966375" y="3124962"/>
            <a:ext cx="5291363" cy="924153"/>
          </a:xfrm>
          <a:custGeom>
            <a:avLst/>
            <a:gdLst>
              <a:gd name="connsiteX0" fmla="*/ 5291363 w 5291363"/>
              <a:gd name="connsiteY0" fmla="*/ 704629 h 924153"/>
              <a:gd name="connsiteX1" fmla="*/ 3436522 w 5291363"/>
              <a:gd name="connsiteY1" fmla="*/ 293492 h 924153"/>
              <a:gd name="connsiteX2" fmla="*/ 2385750 w 5291363"/>
              <a:gd name="connsiteY2" fmla="*/ 74219 h 924153"/>
              <a:gd name="connsiteX3" fmla="*/ 1097413 w 5291363"/>
              <a:gd name="connsiteY3" fmla="*/ 10264 h 924153"/>
              <a:gd name="connsiteX4" fmla="*/ 211109 w 5291363"/>
              <a:gd name="connsiteY4" fmla="*/ 266083 h 924153"/>
              <a:gd name="connsiteX5" fmla="*/ 955 w 5291363"/>
              <a:gd name="connsiteY5" fmla="*/ 604129 h 924153"/>
              <a:gd name="connsiteX6" fmla="*/ 256795 w 5291363"/>
              <a:gd name="connsiteY6" fmla="*/ 841675 h 924153"/>
              <a:gd name="connsiteX7" fmla="*/ 1261881 w 5291363"/>
              <a:gd name="connsiteY7" fmla="*/ 923903 h 924153"/>
              <a:gd name="connsiteX8" fmla="*/ 3071036 w 5291363"/>
              <a:gd name="connsiteY8" fmla="*/ 869084 h 92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1363" h="924153">
                <a:moveTo>
                  <a:pt x="5291363" y="704629"/>
                </a:moveTo>
                <a:lnTo>
                  <a:pt x="3436522" y="293492"/>
                </a:lnTo>
                <a:cubicBezTo>
                  <a:pt x="2952253" y="188424"/>
                  <a:pt x="2775601" y="121424"/>
                  <a:pt x="2385750" y="74219"/>
                </a:cubicBezTo>
                <a:cubicBezTo>
                  <a:pt x="1995899" y="27014"/>
                  <a:pt x="1459853" y="-21713"/>
                  <a:pt x="1097413" y="10264"/>
                </a:cubicBezTo>
                <a:cubicBezTo>
                  <a:pt x="734973" y="42241"/>
                  <a:pt x="393852" y="167106"/>
                  <a:pt x="211109" y="266083"/>
                </a:cubicBezTo>
                <a:cubicBezTo>
                  <a:pt x="28366" y="365060"/>
                  <a:pt x="-6659" y="508197"/>
                  <a:pt x="955" y="604129"/>
                </a:cubicBezTo>
                <a:cubicBezTo>
                  <a:pt x="8569" y="700061"/>
                  <a:pt x="46641" y="788379"/>
                  <a:pt x="256795" y="841675"/>
                </a:cubicBezTo>
                <a:cubicBezTo>
                  <a:pt x="466949" y="894971"/>
                  <a:pt x="792841" y="919335"/>
                  <a:pt x="1261881" y="923903"/>
                </a:cubicBezTo>
                <a:cubicBezTo>
                  <a:pt x="1730921" y="928471"/>
                  <a:pt x="3071036" y="869084"/>
                  <a:pt x="3071036" y="869084"/>
                </a:cubicBezTo>
              </a:path>
            </a:pathLst>
          </a:cu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54" name="Straight Connector 53"/>
          <p:cNvCxnSpPr/>
          <p:nvPr/>
        </p:nvCxnSpPr>
        <p:spPr>
          <a:xfrm>
            <a:off x="2003365" y="3699849"/>
            <a:ext cx="4717248" cy="73445"/>
          </a:xfrm>
          <a:prstGeom prst="line">
            <a:avLst/>
          </a:prstGeom>
          <a:ln w="57150" cmpd="sng">
            <a:solidFill>
              <a:srgbClr val="FFFF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24" idx="8"/>
            <a:endCxn id="24" idx="0"/>
          </p:cNvCxnSpPr>
          <p:nvPr/>
        </p:nvCxnSpPr>
        <p:spPr>
          <a:xfrm flipV="1">
            <a:off x="5037411" y="3829591"/>
            <a:ext cx="2220327" cy="164455"/>
          </a:xfrm>
          <a:prstGeom prst="line">
            <a:avLst/>
          </a:prstGeom>
          <a:ln w="7620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52371"/>
            <a:ext cx="7467600" cy="1143000"/>
          </a:xfrm>
        </p:spPr>
        <p:txBody>
          <a:bodyPr>
            <a:normAutofit/>
          </a:bodyPr>
          <a:lstStyle/>
          <a:p>
            <a:r>
              <a:rPr lang="en-US" sz="3600" b="1" i="1" dirty="0">
                <a:latin typeface="+mn-lt"/>
              </a:rPr>
              <a:t>Airfoils</a:t>
            </a:r>
          </a:p>
        </p:txBody>
      </p:sp>
      <p:sp>
        <p:nvSpPr>
          <p:cNvPr id="5" name="TextBox 4"/>
          <p:cNvSpPr txBox="1"/>
          <p:nvPr/>
        </p:nvSpPr>
        <p:spPr>
          <a:xfrm>
            <a:off x="525485" y="1417639"/>
            <a:ext cx="7203535" cy="523220"/>
          </a:xfrm>
          <a:prstGeom prst="rect">
            <a:avLst/>
          </a:prstGeom>
          <a:noFill/>
        </p:spPr>
        <p:txBody>
          <a:bodyPr wrap="square" rtlCol="0">
            <a:spAutoFit/>
          </a:bodyPr>
          <a:lstStyle/>
          <a:p>
            <a:endParaRPr lang="en-US" sz="1400" dirty="0"/>
          </a:p>
          <a:p>
            <a:pPr marL="285750" indent="-285750">
              <a:buFont typeface="Arial"/>
              <a:buChar char="•"/>
            </a:pPr>
            <a:endParaRPr lang="en-US" sz="1400" dirty="0"/>
          </a:p>
        </p:txBody>
      </p:sp>
      <p:sp>
        <p:nvSpPr>
          <p:cNvPr id="6" name="TextBox 5"/>
          <p:cNvSpPr txBox="1"/>
          <p:nvPr/>
        </p:nvSpPr>
        <p:spPr>
          <a:xfrm>
            <a:off x="355390" y="1417639"/>
            <a:ext cx="8425351" cy="769441"/>
          </a:xfrm>
          <a:prstGeom prst="rect">
            <a:avLst/>
          </a:prstGeom>
          <a:noFill/>
        </p:spPr>
        <p:txBody>
          <a:bodyPr wrap="square" rtlCol="0">
            <a:spAutoFit/>
          </a:bodyPr>
          <a:lstStyle/>
          <a:p>
            <a:pPr marL="285750" indent="-285750">
              <a:buFont typeface="Arial"/>
              <a:buChar char="•"/>
            </a:pPr>
            <a:r>
              <a:rPr lang="en-US" sz="1400" b="1" dirty="0"/>
              <a:t>An airfoil is any surface designed to create lift as it moves through the air. </a:t>
            </a:r>
            <a:r>
              <a:rPr lang="en-US" sz="1000" b="1" dirty="0"/>
              <a:t>(e.g. Wing, rotor blade)</a:t>
            </a:r>
          </a:p>
          <a:p>
            <a:pPr marL="285750" indent="-285750">
              <a:buFont typeface="Arial"/>
              <a:buChar char="•"/>
            </a:pPr>
            <a:endParaRPr lang="en-US" sz="1000" b="1" dirty="0"/>
          </a:p>
          <a:p>
            <a:pPr marL="285750" indent="-285750">
              <a:buFont typeface="Arial"/>
              <a:buChar char="•"/>
            </a:pPr>
            <a:endParaRPr lang="en-US" sz="1000" b="1" dirty="0"/>
          </a:p>
          <a:p>
            <a:pPr marL="285750" indent="-285750">
              <a:buFont typeface="Arial"/>
              <a:buChar char="•"/>
            </a:pPr>
            <a:endParaRPr lang="en-US" sz="1000" b="1" dirty="0"/>
          </a:p>
        </p:txBody>
      </p:sp>
      <p:pic>
        <p:nvPicPr>
          <p:cNvPr id="33" name="Picture 32"/>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66597">
            <a:off x="-685272" y="-3859710"/>
            <a:ext cx="10573855" cy="4913482"/>
          </a:xfrm>
          <a:prstGeom prst="rect">
            <a:avLst/>
          </a:prstGeom>
          <a:noFill/>
          <a:ln>
            <a:noFill/>
          </a:ln>
        </p:spPr>
      </p:pic>
      <p:cxnSp>
        <p:nvCxnSpPr>
          <p:cNvPr id="38" name="Straight Arrow Connector 37"/>
          <p:cNvCxnSpPr/>
          <p:nvPr/>
        </p:nvCxnSpPr>
        <p:spPr>
          <a:xfrm flipH="1" flipV="1">
            <a:off x="7338750" y="3954575"/>
            <a:ext cx="317601" cy="568918"/>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899612" y="4588966"/>
            <a:ext cx="1808244" cy="369332"/>
          </a:xfrm>
          <a:prstGeom prst="rect">
            <a:avLst/>
          </a:prstGeom>
          <a:noFill/>
        </p:spPr>
        <p:txBody>
          <a:bodyPr wrap="square" rtlCol="0">
            <a:spAutoFit/>
          </a:bodyPr>
          <a:lstStyle/>
          <a:p>
            <a:r>
              <a:rPr lang="en-US" b="1" dirty="0"/>
              <a:t>Leading Edge</a:t>
            </a:r>
          </a:p>
        </p:txBody>
      </p:sp>
      <p:sp>
        <p:nvSpPr>
          <p:cNvPr id="41" name="TextBox 40"/>
          <p:cNvSpPr txBox="1"/>
          <p:nvPr/>
        </p:nvSpPr>
        <p:spPr>
          <a:xfrm>
            <a:off x="6923359" y="4547506"/>
            <a:ext cx="1808244" cy="369332"/>
          </a:xfrm>
          <a:prstGeom prst="rect">
            <a:avLst/>
          </a:prstGeom>
          <a:noFill/>
        </p:spPr>
        <p:txBody>
          <a:bodyPr wrap="square" rtlCol="0">
            <a:spAutoFit/>
          </a:bodyPr>
          <a:lstStyle/>
          <a:p>
            <a:r>
              <a:rPr lang="en-US" b="1" dirty="0"/>
              <a:t>Trailing</a:t>
            </a:r>
            <a:r>
              <a:rPr lang="en-US" dirty="0"/>
              <a:t> Edge</a:t>
            </a:r>
          </a:p>
        </p:txBody>
      </p:sp>
      <p:cxnSp>
        <p:nvCxnSpPr>
          <p:cNvPr id="53" name="Straight Arrow Connector 52"/>
          <p:cNvCxnSpPr/>
          <p:nvPr/>
        </p:nvCxnSpPr>
        <p:spPr>
          <a:xfrm flipH="1" flipV="1">
            <a:off x="5232982" y="4189391"/>
            <a:ext cx="354227" cy="651201"/>
          </a:xfrm>
          <a:prstGeom prst="straightConnector1">
            <a:avLst/>
          </a:prstGeom>
          <a:ln w="38100" cmpd="sng">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5051152" y="4829561"/>
            <a:ext cx="1598337" cy="369332"/>
          </a:xfrm>
          <a:prstGeom prst="rect">
            <a:avLst/>
          </a:prstGeom>
          <a:noFill/>
        </p:spPr>
        <p:txBody>
          <a:bodyPr wrap="square" rtlCol="0">
            <a:spAutoFit/>
          </a:bodyPr>
          <a:lstStyle/>
          <a:p>
            <a:r>
              <a:rPr lang="en-US" b="1" dirty="0">
                <a:solidFill>
                  <a:srgbClr val="FFFF00"/>
                </a:solidFill>
              </a:rPr>
              <a:t>Chord Line</a:t>
            </a:r>
          </a:p>
        </p:txBody>
      </p:sp>
      <p:sp>
        <p:nvSpPr>
          <p:cNvPr id="7" name="Right Arrow 6"/>
          <p:cNvSpPr/>
          <p:nvPr/>
        </p:nvSpPr>
        <p:spPr>
          <a:xfrm>
            <a:off x="7924800" y="5962952"/>
            <a:ext cx="1134533" cy="798286"/>
          </a:xfrm>
          <a:prstGeom prst="rightArrow">
            <a:avLst/>
          </a:prstGeom>
          <a:solidFill>
            <a:schemeClr val="accent5">
              <a:lumMod val="60000"/>
              <a:lumOff val="40000"/>
            </a:schemeClr>
          </a:solidFill>
          <a:effectLst>
            <a:glow>
              <a:schemeClr val="accent1">
                <a:tint val="30000"/>
                <a:shade val="95000"/>
                <a:satMod val="300000"/>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NEXT</a:t>
            </a:r>
          </a:p>
        </p:txBody>
      </p:sp>
      <p:cxnSp>
        <p:nvCxnSpPr>
          <p:cNvPr id="68" name="Straight Arrow Connector 67"/>
          <p:cNvCxnSpPr/>
          <p:nvPr/>
        </p:nvCxnSpPr>
        <p:spPr>
          <a:xfrm flipH="1">
            <a:off x="4149807" y="2552101"/>
            <a:ext cx="276548" cy="406856"/>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4149807" y="2150093"/>
            <a:ext cx="2039693" cy="369332"/>
          </a:xfrm>
          <a:prstGeom prst="rect">
            <a:avLst/>
          </a:prstGeom>
          <a:noFill/>
        </p:spPr>
        <p:txBody>
          <a:bodyPr wrap="square" rtlCol="0">
            <a:spAutoFit/>
          </a:bodyPr>
          <a:lstStyle/>
          <a:p>
            <a:r>
              <a:rPr lang="en-US" b="1" dirty="0"/>
              <a:t>Camber</a:t>
            </a:r>
          </a:p>
        </p:txBody>
      </p:sp>
      <p:sp>
        <p:nvSpPr>
          <p:cNvPr id="72" name="TextBox 71"/>
          <p:cNvSpPr txBox="1"/>
          <p:nvPr/>
        </p:nvSpPr>
        <p:spPr>
          <a:xfrm>
            <a:off x="899612" y="5585032"/>
            <a:ext cx="6439138" cy="646331"/>
          </a:xfrm>
          <a:prstGeom prst="rect">
            <a:avLst/>
          </a:prstGeom>
          <a:noFill/>
        </p:spPr>
        <p:txBody>
          <a:bodyPr wrap="square" rtlCol="0">
            <a:spAutoFit/>
          </a:bodyPr>
          <a:lstStyle/>
          <a:p>
            <a:r>
              <a:rPr lang="en-US" b="1" dirty="0"/>
              <a:t>Relative Wind: </a:t>
            </a:r>
            <a:r>
              <a:rPr lang="en-US" dirty="0"/>
              <a:t>Always parallel and opposite the direction you are moving. </a:t>
            </a:r>
            <a:endParaRPr lang="en-US" b="1" dirty="0"/>
          </a:p>
        </p:txBody>
      </p:sp>
    </p:spTree>
    <p:extLst>
      <p:ext uri="{BB962C8B-B14F-4D97-AF65-F5344CB8AC3E}">
        <p14:creationId xmlns:p14="http://schemas.microsoft.com/office/powerpoint/2010/main" val="202017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2">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9" grpId="0" animBg="1"/>
      <p:bldP spid="24" grpId="0" animBg="1"/>
      <p:bldP spid="40" grpId="0"/>
      <p:bldP spid="41" grpId="0"/>
      <p:bldP spid="56" grpId="0"/>
      <p:bldP spid="7" grpId="0" animBg="1"/>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p:cNvSpPr/>
          <p:nvPr/>
        </p:nvSpPr>
        <p:spPr>
          <a:xfrm>
            <a:off x="1966375" y="3653563"/>
            <a:ext cx="257283" cy="221680"/>
          </a:xfrm>
          <a:prstGeom prst="ellipse">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6" name="Group 65"/>
          <p:cNvGrpSpPr/>
          <p:nvPr/>
        </p:nvGrpSpPr>
        <p:grpSpPr>
          <a:xfrm>
            <a:off x="1944562" y="3108071"/>
            <a:ext cx="5291363" cy="924153"/>
            <a:chOff x="1735103" y="2328651"/>
            <a:chExt cx="5291363" cy="924153"/>
          </a:xfrm>
        </p:grpSpPr>
        <p:sp>
          <p:nvSpPr>
            <p:cNvPr id="19" name="Freeform 18"/>
            <p:cNvSpPr/>
            <p:nvPr/>
          </p:nvSpPr>
          <p:spPr>
            <a:xfrm>
              <a:off x="1756916" y="2344500"/>
              <a:ext cx="5037378" cy="889781"/>
            </a:xfrm>
            <a:custGeom>
              <a:avLst/>
              <a:gdLst>
                <a:gd name="connsiteX0" fmla="*/ 5031984 w 5037378"/>
                <a:gd name="connsiteY0" fmla="*/ 679644 h 889781"/>
                <a:gd name="connsiteX1" fmla="*/ 3094909 w 5037378"/>
                <a:gd name="connsiteY1" fmla="*/ 204552 h 889781"/>
                <a:gd name="connsiteX2" fmla="*/ 2044137 w 5037378"/>
                <a:gd name="connsiteY2" fmla="*/ 30960 h 889781"/>
                <a:gd name="connsiteX3" fmla="*/ 1084737 w 5037378"/>
                <a:gd name="connsiteY3" fmla="*/ 12688 h 889781"/>
                <a:gd name="connsiteX4" fmla="*/ 381176 w 5037378"/>
                <a:gd name="connsiteY4" fmla="*/ 168006 h 889781"/>
                <a:gd name="connsiteX5" fmla="*/ 33965 w 5037378"/>
                <a:gd name="connsiteY5" fmla="*/ 414689 h 889781"/>
                <a:gd name="connsiteX6" fmla="*/ 43102 w 5037378"/>
                <a:gd name="connsiteY6" fmla="*/ 643098 h 889781"/>
                <a:gd name="connsiteX7" fmla="*/ 298942 w 5037378"/>
                <a:gd name="connsiteY7" fmla="*/ 825826 h 889781"/>
                <a:gd name="connsiteX8" fmla="*/ 901994 w 5037378"/>
                <a:gd name="connsiteY8" fmla="*/ 889781 h 889781"/>
                <a:gd name="connsiteX9" fmla="*/ 2446172 w 5037378"/>
                <a:gd name="connsiteY9" fmla="*/ 871508 h 889781"/>
                <a:gd name="connsiteX10" fmla="*/ 5031984 w 5037378"/>
                <a:gd name="connsiteY10" fmla="*/ 679644 h 88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7378" h="889781">
                  <a:moveTo>
                    <a:pt x="5031984" y="679644"/>
                  </a:moveTo>
                  <a:cubicBezTo>
                    <a:pt x="5140107" y="568485"/>
                    <a:pt x="3592883" y="312666"/>
                    <a:pt x="3094909" y="204552"/>
                  </a:cubicBezTo>
                  <a:cubicBezTo>
                    <a:pt x="2596935" y="96438"/>
                    <a:pt x="2379166" y="62937"/>
                    <a:pt x="2044137" y="30960"/>
                  </a:cubicBezTo>
                  <a:cubicBezTo>
                    <a:pt x="1709108" y="-1017"/>
                    <a:pt x="1361897" y="-10153"/>
                    <a:pt x="1084737" y="12688"/>
                  </a:cubicBezTo>
                  <a:cubicBezTo>
                    <a:pt x="807577" y="35529"/>
                    <a:pt x="556305" y="101006"/>
                    <a:pt x="381176" y="168006"/>
                  </a:cubicBezTo>
                  <a:cubicBezTo>
                    <a:pt x="206047" y="235006"/>
                    <a:pt x="90311" y="335507"/>
                    <a:pt x="33965" y="414689"/>
                  </a:cubicBezTo>
                  <a:cubicBezTo>
                    <a:pt x="-22381" y="493871"/>
                    <a:pt x="-1061" y="574575"/>
                    <a:pt x="43102" y="643098"/>
                  </a:cubicBezTo>
                  <a:cubicBezTo>
                    <a:pt x="87265" y="711621"/>
                    <a:pt x="155793" y="784712"/>
                    <a:pt x="298942" y="825826"/>
                  </a:cubicBezTo>
                  <a:cubicBezTo>
                    <a:pt x="442091" y="866940"/>
                    <a:pt x="901994" y="889781"/>
                    <a:pt x="901994" y="889781"/>
                  </a:cubicBezTo>
                  <a:lnTo>
                    <a:pt x="2446172" y="871508"/>
                  </a:lnTo>
                  <a:cubicBezTo>
                    <a:pt x="3137549" y="841053"/>
                    <a:pt x="4923861" y="790803"/>
                    <a:pt x="5031984" y="679644"/>
                  </a:cubicBezTo>
                  <a:close/>
                </a:path>
              </a:pathLst>
            </a:cu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reeform 23"/>
            <p:cNvSpPr/>
            <p:nvPr/>
          </p:nvSpPr>
          <p:spPr>
            <a:xfrm>
              <a:off x="1735103" y="2328651"/>
              <a:ext cx="5291363" cy="924153"/>
            </a:xfrm>
            <a:custGeom>
              <a:avLst/>
              <a:gdLst>
                <a:gd name="connsiteX0" fmla="*/ 5291363 w 5291363"/>
                <a:gd name="connsiteY0" fmla="*/ 704629 h 924153"/>
                <a:gd name="connsiteX1" fmla="*/ 3436522 w 5291363"/>
                <a:gd name="connsiteY1" fmla="*/ 293492 h 924153"/>
                <a:gd name="connsiteX2" fmla="*/ 2385750 w 5291363"/>
                <a:gd name="connsiteY2" fmla="*/ 74219 h 924153"/>
                <a:gd name="connsiteX3" fmla="*/ 1097413 w 5291363"/>
                <a:gd name="connsiteY3" fmla="*/ 10264 h 924153"/>
                <a:gd name="connsiteX4" fmla="*/ 211109 w 5291363"/>
                <a:gd name="connsiteY4" fmla="*/ 266083 h 924153"/>
                <a:gd name="connsiteX5" fmla="*/ 955 w 5291363"/>
                <a:gd name="connsiteY5" fmla="*/ 604129 h 924153"/>
                <a:gd name="connsiteX6" fmla="*/ 256795 w 5291363"/>
                <a:gd name="connsiteY6" fmla="*/ 841675 h 924153"/>
                <a:gd name="connsiteX7" fmla="*/ 1261881 w 5291363"/>
                <a:gd name="connsiteY7" fmla="*/ 923903 h 924153"/>
                <a:gd name="connsiteX8" fmla="*/ 3071036 w 5291363"/>
                <a:gd name="connsiteY8" fmla="*/ 869084 h 92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1363" h="924153">
                  <a:moveTo>
                    <a:pt x="5291363" y="704629"/>
                  </a:moveTo>
                  <a:lnTo>
                    <a:pt x="3436522" y="293492"/>
                  </a:lnTo>
                  <a:cubicBezTo>
                    <a:pt x="2952253" y="188424"/>
                    <a:pt x="2775601" y="121424"/>
                    <a:pt x="2385750" y="74219"/>
                  </a:cubicBezTo>
                  <a:cubicBezTo>
                    <a:pt x="1995899" y="27014"/>
                    <a:pt x="1459853" y="-21713"/>
                    <a:pt x="1097413" y="10264"/>
                  </a:cubicBezTo>
                  <a:cubicBezTo>
                    <a:pt x="734973" y="42241"/>
                    <a:pt x="393852" y="167106"/>
                    <a:pt x="211109" y="266083"/>
                  </a:cubicBezTo>
                  <a:cubicBezTo>
                    <a:pt x="28366" y="365060"/>
                    <a:pt x="-6659" y="508197"/>
                    <a:pt x="955" y="604129"/>
                  </a:cubicBezTo>
                  <a:cubicBezTo>
                    <a:pt x="8569" y="700061"/>
                    <a:pt x="46641" y="788379"/>
                    <a:pt x="256795" y="841675"/>
                  </a:cubicBezTo>
                  <a:cubicBezTo>
                    <a:pt x="466949" y="894971"/>
                    <a:pt x="792841" y="919335"/>
                    <a:pt x="1261881" y="923903"/>
                  </a:cubicBezTo>
                  <a:cubicBezTo>
                    <a:pt x="1730921" y="928471"/>
                    <a:pt x="3071036" y="869084"/>
                    <a:pt x="3071036" y="869084"/>
                  </a:cubicBezTo>
                </a:path>
              </a:pathLst>
            </a:cu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cxnSp>
        <p:nvCxnSpPr>
          <p:cNvPr id="26" name="Straight Connector 25"/>
          <p:cNvCxnSpPr>
            <a:stCxn id="24" idx="8"/>
            <a:endCxn id="24" idx="0"/>
          </p:cNvCxnSpPr>
          <p:nvPr/>
        </p:nvCxnSpPr>
        <p:spPr>
          <a:xfrm flipV="1">
            <a:off x="5015598" y="3812700"/>
            <a:ext cx="2220327" cy="164455"/>
          </a:xfrm>
          <a:prstGeom prst="line">
            <a:avLst/>
          </a:prstGeom>
          <a:ln w="7620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52371"/>
            <a:ext cx="7467600" cy="1143000"/>
          </a:xfrm>
        </p:spPr>
        <p:txBody>
          <a:bodyPr>
            <a:normAutofit/>
          </a:bodyPr>
          <a:lstStyle/>
          <a:p>
            <a:r>
              <a:rPr lang="en-US" sz="3600" b="1" i="1" dirty="0">
                <a:latin typeface="+mn-lt"/>
              </a:rPr>
              <a:t>Airfoils</a:t>
            </a:r>
          </a:p>
        </p:txBody>
      </p:sp>
      <p:sp>
        <p:nvSpPr>
          <p:cNvPr id="5" name="TextBox 4"/>
          <p:cNvSpPr txBox="1"/>
          <p:nvPr/>
        </p:nvSpPr>
        <p:spPr>
          <a:xfrm>
            <a:off x="525485" y="1417639"/>
            <a:ext cx="7203535" cy="523220"/>
          </a:xfrm>
          <a:prstGeom prst="rect">
            <a:avLst/>
          </a:prstGeom>
          <a:noFill/>
        </p:spPr>
        <p:txBody>
          <a:bodyPr wrap="square" rtlCol="0">
            <a:spAutoFit/>
          </a:bodyPr>
          <a:lstStyle/>
          <a:p>
            <a:endParaRPr lang="en-US" sz="1400" dirty="0"/>
          </a:p>
          <a:p>
            <a:pPr marL="285750" indent="-285750">
              <a:buFont typeface="Arial"/>
              <a:buChar char="•"/>
            </a:pPr>
            <a:endParaRPr lang="en-US" sz="1400" dirty="0"/>
          </a:p>
        </p:txBody>
      </p:sp>
      <p:sp>
        <p:nvSpPr>
          <p:cNvPr id="6" name="TextBox 5"/>
          <p:cNvSpPr txBox="1"/>
          <p:nvPr/>
        </p:nvSpPr>
        <p:spPr>
          <a:xfrm>
            <a:off x="355390" y="1417639"/>
            <a:ext cx="8425351" cy="553998"/>
          </a:xfrm>
          <a:prstGeom prst="rect">
            <a:avLst/>
          </a:prstGeom>
          <a:noFill/>
        </p:spPr>
        <p:txBody>
          <a:bodyPr wrap="square" rtlCol="0">
            <a:spAutoFit/>
          </a:bodyPr>
          <a:lstStyle/>
          <a:p>
            <a:pPr marL="285750" indent="-285750">
              <a:buFont typeface="Arial"/>
              <a:buChar char="•"/>
            </a:pPr>
            <a:endParaRPr lang="en-US" sz="1000" b="1" dirty="0"/>
          </a:p>
          <a:p>
            <a:pPr marL="285750" indent="-285750">
              <a:buFont typeface="Arial"/>
              <a:buChar char="•"/>
            </a:pPr>
            <a:endParaRPr lang="en-US" sz="1000" b="1" dirty="0"/>
          </a:p>
          <a:p>
            <a:pPr marL="285750" indent="-285750">
              <a:buFont typeface="Arial"/>
              <a:buChar char="•"/>
            </a:pPr>
            <a:endParaRPr lang="en-US" sz="1000" b="1" dirty="0"/>
          </a:p>
        </p:txBody>
      </p:sp>
      <p:pic>
        <p:nvPicPr>
          <p:cNvPr id="33" name="Picture 32"/>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66597">
            <a:off x="-685272" y="-3859710"/>
            <a:ext cx="10573855" cy="4913482"/>
          </a:xfrm>
          <a:prstGeom prst="rect">
            <a:avLst/>
          </a:prstGeom>
          <a:noFill/>
          <a:ln>
            <a:noFill/>
          </a:ln>
        </p:spPr>
      </p:pic>
      <p:sp>
        <p:nvSpPr>
          <p:cNvPr id="7" name="Right Arrow 6"/>
          <p:cNvSpPr/>
          <p:nvPr/>
        </p:nvSpPr>
        <p:spPr>
          <a:xfrm>
            <a:off x="7924800" y="5962952"/>
            <a:ext cx="1134533" cy="798286"/>
          </a:xfrm>
          <a:prstGeom prst="rightArrow">
            <a:avLst/>
          </a:prstGeom>
          <a:solidFill>
            <a:schemeClr val="accent5">
              <a:lumMod val="60000"/>
              <a:lumOff val="40000"/>
            </a:schemeClr>
          </a:solidFill>
          <a:effectLst>
            <a:glow>
              <a:schemeClr val="accent1">
                <a:tint val="30000"/>
                <a:shade val="95000"/>
                <a:satMod val="300000"/>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NEXT</a:t>
            </a:r>
          </a:p>
        </p:txBody>
      </p:sp>
      <p:sp>
        <p:nvSpPr>
          <p:cNvPr id="3" name="Right Arrow 2"/>
          <p:cNvSpPr/>
          <p:nvPr/>
        </p:nvSpPr>
        <p:spPr>
          <a:xfrm>
            <a:off x="160286" y="3316498"/>
            <a:ext cx="1195979" cy="715726"/>
          </a:xfrm>
          <a:prstGeom prst="rightArrow">
            <a:avLst/>
          </a:prstGeom>
          <a:solidFill>
            <a:schemeClr val="bg2">
              <a:lumMod val="40000"/>
              <a:lumOff val="60000"/>
            </a:schemeClr>
          </a:solidFill>
          <a:ln w="381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p:cNvSpPr txBox="1"/>
          <p:nvPr/>
        </p:nvSpPr>
        <p:spPr>
          <a:xfrm>
            <a:off x="172616" y="3530390"/>
            <a:ext cx="1108334" cy="261610"/>
          </a:xfrm>
          <a:prstGeom prst="rect">
            <a:avLst/>
          </a:prstGeom>
          <a:noFill/>
        </p:spPr>
        <p:txBody>
          <a:bodyPr wrap="none" rtlCol="0">
            <a:spAutoFit/>
          </a:bodyPr>
          <a:lstStyle/>
          <a:p>
            <a:r>
              <a:rPr lang="en-US" sz="1100" b="1" dirty="0"/>
              <a:t>Relative Wind</a:t>
            </a:r>
          </a:p>
        </p:txBody>
      </p:sp>
      <p:sp>
        <p:nvSpPr>
          <p:cNvPr id="10" name="Freeform 9"/>
          <p:cNvSpPr/>
          <p:nvPr/>
        </p:nvSpPr>
        <p:spPr>
          <a:xfrm>
            <a:off x="1417913" y="2977007"/>
            <a:ext cx="7964975" cy="820611"/>
          </a:xfrm>
          <a:custGeom>
            <a:avLst/>
            <a:gdLst>
              <a:gd name="connsiteX0" fmla="*/ 0 w 7964975"/>
              <a:gd name="connsiteY0" fmla="*/ 573742 h 820611"/>
              <a:gd name="connsiteX1" fmla="*/ 406880 w 7964975"/>
              <a:gd name="connsiteY1" fmla="*/ 598400 h 820611"/>
              <a:gd name="connsiteX2" fmla="*/ 517847 w 7964975"/>
              <a:gd name="connsiteY2" fmla="*/ 438123 h 820611"/>
              <a:gd name="connsiteX3" fmla="*/ 838419 w 7964975"/>
              <a:gd name="connsiteY3" fmla="*/ 203872 h 820611"/>
              <a:gd name="connsiteX4" fmla="*/ 1652178 w 7964975"/>
              <a:gd name="connsiteY4" fmla="*/ 6608 h 820611"/>
              <a:gd name="connsiteX5" fmla="*/ 2922135 w 7964975"/>
              <a:gd name="connsiteY5" fmla="*/ 68253 h 820611"/>
              <a:gd name="connsiteX6" fmla="*/ 3945498 w 7964975"/>
              <a:gd name="connsiteY6" fmla="*/ 277846 h 820611"/>
              <a:gd name="connsiteX7" fmla="*/ 5893588 w 7964975"/>
              <a:gd name="connsiteY7" fmla="*/ 746348 h 820611"/>
              <a:gd name="connsiteX8" fmla="*/ 7434798 w 7964975"/>
              <a:gd name="connsiteY8" fmla="*/ 820322 h 820611"/>
              <a:gd name="connsiteX9" fmla="*/ 7964975 w 7964975"/>
              <a:gd name="connsiteY9" fmla="*/ 758677 h 82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64975" h="820611">
                <a:moveTo>
                  <a:pt x="0" y="573742"/>
                </a:moveTo>
                <a:cubicBezTo>
                  <a:pt x="160286" y="597372"/>
                  <a:pt x="320572" y="621003"/>
                  <a:pt x="406880" y="598400"/>
                </a:cubicBezTo>
                <a:cubicBezTo>
                  <a:pt x="493188" y="575797"/>
                  <a:pt x="445924" y="503878"/>
                  <a:pt x="517847" y="438123"/>
                </a:cubicBezTo>
                <a:cubicBezTo>
                  <a:pt x="589770" y="372368"/>
                  <a:pt x="649364" y="275791"/>
                  <a:pt x="838419" y="203872"/>
                </a:cubicBezTo>
                <a:cubicBezTo>
                  <a:pt x="1027474" y="131953"/>
                  <a:pt x="1304892" y="29211"/>
                  <a:pt x="1652178" y="6608"/>
                </a:cubicBezTo>
                <a:cubicBezTo>
                  <a:pt x="1999464" y="-15995"/>
                  <a:pt x="2539915" y="23047"/>
                  <a:pt x="2922135" y="68253"/>
                </a:cubicBezTo>
                <a:cubicBezTo>
                  <a:pt x="3304355" y="113459"/>
                  <a:pt x="3450256" y="164830"/>
                  <a:pt x="3945498" y="277846"/>
                </a:cubicBezTo>
                <a:cubicBezTo>
                  <a:pt x="4440740" y="390862"/>
                  <a:pt x="5312038" y="655935"/>
                  <a:pt x="5893588" y="746348"/>
                </a:cubicBezTo>
                <a:cubicBezTo>
                  <a:pt x="6475138" y="836761"/>
                  <a:pt x="7089567" y="818267"/>
                  <a:pt x="7434798" y="820322"/>
                </a:cubicBezTo>
                <a:cubicBezTo>
                  <a:pt x="7780029" y="822377"/>
                  <a:pt x="7964975" y="758677"/>
                  <a:pt x="7964975" y="758677"/>
                </a:cubicBezTo>
              </a:path>
            </a:pathLst>
          </a:custGeom>
          <a:ln w="57150" cmpd="sng">
            <a:solidFill>
              <a:schemeClr val="bg2">
                <a:lumMod val="40000"/>
                <a:lumOff val="60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1405584" y="3754876"/>
            <a:ext cx="7854007" cy="388358"/>
          </a:xfrm>
          <a:custGeom>
            <a:avLst/>
            <a:gdLst>
              <a:gd name="connsiteX0" fmla="*/ 0 w 7854007"/>
              <a:gd name="connsiteY0" fmla="*/ 17795 h 388358"/>
              <a:gd name="connsiteX1" fmla="*/ 369890 w 7854007"/>
              <a:gd name="connsiteY1" fmla="*/ 17795 h 388358"/>
              <a:gd name="connsiteX2" fmla="*/ 530176 w 7854007"/>
              <a:gd name="connsiteY2" fmla="*/ 202729 h 388358"/>
              <a:gd name="connsiteX3" fmla="*/ 776770 w 7854007"/>
              <a:gd name="connsiteY3" fmla="*/ 313690 h 388358"/>
              <a:gd name="connsiteX4" fmla="*/ 1245298 w 7854007"/>
              <a:gd name="connsiteY4" fmla="*/ 375335 h 388358"/>
              <a:gd name="connsiteX5" fmla="*/ 2231672 w 7854007"/>
              <a:gd name="connsiteY5" fmla="*/ 387664 h 388358"/>
              <a:gd name="connsiteX6" fmla="*/ 3218047 w 7854007"/>
              <a:gd name="connsiteY6" fmla="*/ 363006 h 388358"/>
              <a:gd name="connsiteX7" fmla="*/ 4697608 w 7854007"/>
              <a:gd name="connsiteY7" fmla="*/ 252045 h 388358"/>
              <a:gd name="connsiteX8" fmla="*/ 5757961 w 7854007"/>
              <a:gd name="connsiteY8" fmla="*/ 190400 h 388358"/>
              <a:gd name="connsiteX9" fmla="*/ 6140181 w 7854007"/>
              <a:gd name="connsiteY9" fmla="*/ 178071 h 388358"/>
              <a:gd name="connsiteX10" fmla="*/ 7854007 w 7854007"/>
              <a:gd name="connsiteY10" fmla="*/ 190400 h 38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54007" h="388358">
                <a:moveTo>
                  <a:pt x="0" y="17795"/>
                </a:moveTo>
                <a:cubicBezTo>
                  <a:pt x="140763" y="2384"/>
                  <a:pt x="281527" y="-13027"/>
                  <a:pt x="369890" y="17795"/>
                </a:cubicBezTo>
                <a:cubicBezTo>
                  <a:pt x="458253" y="48617"/>
                  <a:pt x="462363" y="153413"/>
                  <a:pt x="530176" y="202729"/>
                </a:cubicBezTo>
                <a:cubicBezTo>
                  <a:pt x="597989" y="252045"/>
                  <a:pt x="657583" y="284922"/>
                  <a:pt x="776770" y="313690"/>
                </a:cubicBezTo>
                <a:cubicBezTo>
                  <a:pt x="895957" y="342458"/>
                  <a:pt x="1002814" y="363006"/>
                  <a:pt x="1245298" y="375335"/>
                </a:cubicBezTo>
                <a:cubicBezTo>
                  <a:pt x="1487782" y="387664"/>
                  <a:pt x="1902881" y="389719"/>
                  <a:pt x="2231672" y="387664"/>
                </a:cubicBezTo>
                <a:cubicBezTo>
                  <a:pt x="2560463" y="385609"/>
                  <a:pt x="2807058" y="385609"/>
                  <a:pt x="3218047" y="363006"/>
                </a:cubicBezTo>
                <a:cubicBezTo>
                  <a:pt x="3629036" y="340403"/>
                  <a:pt x="4697608" y="252045"/>
                  <a:pt x="4697608" y="252045"/>
                </a:cubicBezTo>
                <a:lnTo>
                  <a:pt x="5757961" y="190400"/>
                </a:lnTo>
                <a:cubicBezTo>
                  <a:pt x="5998390" y="178071"/>
                  <a:pt x="6140181" y="178071"/>
                  <a:pt x="6140181" y="178071"/>
                </a:cubicBezTo>
                <a:lnTo>
                  <a:pt x="7854007" y="190400"/>
                </a:lnTo>
              </a:path>
            </a:pathLst>
          </a:custGeom>
          <a:ln w="57150" cmpd="sng">
            <a:solidFill>
              <a:schemeClr val="bg2">
                <a:lumMod val="40000"/>
                <a:lumOff val="60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Oval 11"/>
          <p:cNvSpPr/>
          <p:nvPr/>
        </p:nvSpPr>
        <p:spPr>
          <a:xfrm>
            <a:off x="-334037" y="3530390"/>
            <a:ext cx="73615" cy="69879"/>
          </a:xfrm>
          <a:prstGeom prst="ellipse">
            <a:avLst/>
          </a:prstGeom>
          <a:solidFill>
            <a:srgbClr val="FF0000"/>
          </a:solidFill>
          <a:ln w="127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Oval 29"/>
          <p:cNvSpPr/>
          <p:nvPr/>
        </p:nvSpPr>
        <p:spPr>
          <a:xfrm>
            <a:off x="-334037" y="3708371"/>
            <a:ext cx="73615" cy="69879"/>
          </a:xfrm>
          <a:prstGeom prst="ellipse">
            <a:avLst/>
          </a:prstGeom>
          <a:solidFill>
            <a:srgbClr val="FF0000"/>
          </a:solidFill>
          <a:ln w="127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90803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52 -0.00023 C -0.00052 -0.00023 0.11737 0.00486 0.23542 0.01018 " pathEditMode="relative" rAng="0" ptsTypes="aA">
                                      <p:cBhvr>
                                        <p:cTn id="6" dur="2000" fill="hold"/>
                                        <p:tgtEl>
                                          <p:spTgt spid="12"/>
                                        </p:tgtEl>
                                        <p:attrNameLst>
                                          <p:attrName>ppt_x</p:attrName>
                                          <p:attrName>ppt_y</p:attrName>
                                        </p:attrNameLst>
                                      </p:cBhvr>
                                      <p:rCtr x="11788" y="509"/>
                                    </p:animMotion>
                                  </p:childTnLst>
                                </p:cTn>
                              </p:par>
                              <p:par>
                                <p:cTn id="7" presetID="0" presetClass="path" presetSubtype="0" accel="50000" decel="50000" fill="hold" grpId="0" nodeType="withEffect">
                                  <p:stCondLst>
                                    <p:cond delay="0"/>
                                  </p:stCondLst>
                                  <p:childTnLst>
                                    <p:animMotion origin="layout" path="M -4.72222E-6 -0.00439 C -4.72222E-6 -0.0037 0.11754 -0.00139 0.23542 0.00186 " pathEditMode="relative" rAng="0" ptsTypes="aA">
                                      <p:cBhvr>
                                        <p:cTn id="8" dur="2000" fill="hold"/>
                                        <p:tgtEl>
                                          <p:spTgt spid="30"/>
                                        </p:tgtEl>
                                        <p:attrNameLst>
                                          <p:attrName>ppt_x</p:attrName>
                                          <p:attrName>ppt_y</p:attrName>
                                        </p:attrNameLst>
                                      </p:cBhvr>
                                      <p:rCtr x="11771" y="301"/>
                                    </p:animMotion>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1" nodeType="clickEffect">
                                  <p:stCondLst>
                                    <p:cond delay="0"/>
                                  </p:stCondLst>
                                  <p:childTnLst>
                                    <p:animMotion origin="layout" path="M 0.23538 0.01018 C 0.23642 0.00208 0.23746 -0.00601 0.2425 -0.0155 C 0.24753 -0.02499 0.25517 -0.03748 0.26558 -0.04627 C 0.276 -0.05507 0.28797 -0.06247 0.30481 -0.06872 C 0.32165 -0.07496 0.3463 -0.08098 0.36626 -0.08352 C 0.38622 -0.08607 0.40427 -0.08468 0.42441 -0.08352 C 0.44454 -0.08237 0.4659 -0.07959 0.48672 -0.07705 C 0.50755 -0.0745 0.52977 -0.07242 0.54973 -0.06756 C 0.5697 -0.0627 0.5874 -0.0546 0.6065 -0.04836 C 0.62559 -0.04211 0.64 -0.03771 0.66465 -0.02938 C 0.68929 -0.02105 0.72748 -0.00648 0.75404 0.00162 C 0.7806 0.00972 0.80091 0.01388 0.82347 0.01851 C 0.84604 0.02314 0.86531 0.02638 0.88978 0.02915 C 0.91425 0.03193 0.94567 0.03378 0.97032 0.03448 C 0.99497 0.03517 1.02066 0.0354 1.0375 0.03355 C 1.05433 0.0317 1.06301 0.02777 1.07169 0.02383 " pathEditMode="relative" rAng="0" ptsTypes="aaaaaaaaaaaaaaaA">
                                      <p:cBhvr>
                                        <p:cTn id="12" dur="3000" fill="hold"/>
                                        <p:tgtEl>
                                          <p:spTgt spid="12"/>
                                        </p:tgtEl>
                                        <p:attrNameLst>
                                          <p:attrName>ppt_x</p:attrName>
                                          <p:attrName>ppt_y</p:attrName>
                                        </p:attrNameLst>
                                      </p:cBhvr>
                                      <p:rCtr x="41816" y="-3563"/>
                                    </p:animMotion>
                                  </p:childTnLst>
                                </p:cTn>
                              </p:par>
                              <p:par>
                                <p:cTn id="13" presetID="0" presetClass="path" presetSubtype="0" accel="50000" decel="50000" fill="hold" grpId="1" nodeType="withEffect">
                                  <p:stCondLst>
                                    <p:cond delay="0"/>
                                  </p:stCondLst>
                                  <p:childTnLst>
                                    <p:animMotion origin="layout" path="M 0.23537 0.00186 C 0.23416 0.00509 0.23312 0.00833 0.23624 0.01458 C 0.23937 0.02083 0.24509 0.03355 0.25481 0.04003 C 0.26419 0.04651 0.27391 0.05114 0.2937 0.05391 C 0.31348 0.05669 0.33865 0.05692 0.37354 0.05715 C 0.40843 0.05739 0.4619 0.05646 0.50286 0.05507 C 0.54383 0.05368 0.58514 0.05137 0.61933 0.04859 C 0.65353 0.04582 0.68026 0.04073 0.70786 0.03795 C 0.73546 0.03517 0.7582 0.03332 0.78458 0.03147 C 0.81097 0.02962 0.83978 0.02777 0.86669 0.02731 C 0.89359 0.02684 0.91234 0.02962 0.94567 0.02939 C 0.97899 0.02916 1.02256 0.02754 1.0663 0.02615 " pathEditMode="relative" rAng="0" ptsTypes="aaaaaaaaaaaA">
                                      <p:cBhvr>
                                        <p:cTn id="14" dur="3000" fill="hold"/>
                                        <p:tgtEl>
                                          <p:spTgt spid="30"/>
                                        </p:tgtEl>
                                        <p:attrNameLst>
                                          <p:attrName>ppt_x</p:attrName>
                                          <p:attrName>ppt_y</p:attrName>
                                        </p:attrNameLst>
                                      </p:cBhvr>
                                      <p:rCtr x="41434" y="27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30" grpId="0" animBg="1"/>
      <p:bldP spid="3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34285" y="3962531"/>
            <a:ext cx="1822627" cy="1326685"/>
          </a:xfrm>
          <a:prstGeom prst="rect">
            <a:avLst/>
          </a:prstGeom>
          <a:pattFill prst="pct50">
            <a:fgClr>
              <a:schemeClr val="tx1">
                <a:lumMod val="75000"/>
              </a:schemeClr>
            </a:fgClr>
            <a:bgClr>
              <a:prstClr val="white"/>
            </a:bgClr>
          </a:pattFill>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p:cNvSpPr txBox="1"/>
          <p:nvPr/>
        </p:nvSpPr>
        <p:spPr>
          <a:xfrm>
            <a:off x="2445846" y="4115397"/>
            <a:ext cx="1822627" cy="400110"/>
          </a:xfrm>
          <a:prstGeom prst="rect">
            <a:avLst/>
          </a:prstGeom>
          <a:noFill/>
        </p:spPr>
        <p:txBody>
          <a:bodyPr wrap="square" rtlCol="0">
            <a:spAutoFit/>
          </a:bodyPr>
          <a:lstStyle/>
          <a:p>
            <a:r>
              <a:rPr lang="en-US" sz="2000" b="1" dirty="0">
                <a:solidFill>
                  <a:schemeClr val="bg1"/>
                </a:solidFill>
              </a:rPr>
              <a:t>PUMP</a:t>
            </a:r>
          </a:p>
        </p:txBody>
      </p:sp>
      <p:sp>
        <p:nvSpPr>
          <p:cNvPr id="19" name="Rectangle 18"/>
          <p:cNvSpPr/>
          <p:nvPr/>
        </p:nvSpPr>
        <p:spPr>
          <a:xfrm>
            <a:off x="729051" y="4385828"/>
            <a:ext cx="1305234" cy="505604"/>
          </a:xfrm>
          <a:prstGeom prst="rect">
            <a:avLst/>
          </a:prstGeom>
          <a:solidFill>
            <a:schemeClr val="tx1">
              <a:lumMod val="75000"/>
            </a:schemeClr>
          </a:solidFill>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rot="5400000">
            <a:off x="329236" y="5209272"/>
            <a:ext cx="1305234" cy="505604"/>
          </a:xfrm>
          <a:prstGeom prst="rect">
            <a:avLst/>
          </a:prstGeom>
          <a:solidFill>
            <a:schemeClr val="tx1">
              <a:lumMod val="75000"/>
            </a:schemeClr>
          </a:solidFill>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823120" y="4397927"/>
            <a:ext cx="670256" cy="422955"/>
          </a:xfrm>
          <a:prstGeom prst="rect">
            <a:avLst/>
          </a:prstGeom>
          <a:solidFill>
            <a:schemeClr val="tx1">
              <a:lumMod val="75000"/>
            </a:schemeClr>
          </a:solidFill>
          <a:ln w="76200" cmpd="sng">
            <a:solidFill>
              <a:schemeClr val="tx1">
                <a:lumMod val="75000"/>
              </a:schemeClr>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3" name="Straight Connector 22"/>
          <p:cNvCxnSpPr/>
          <p:nvPr/>
        </p:nvCxnSpPr>
        <p:spPr>
          <a:xfrm flipH="1">
            <a:off x="729051" y="4397586"/>
            <a:ext cx="1305234" cy="0"/>
          </a:xfrm>
          <a:prstGeom prst="line">
            <a:avLst/>
          </a:prstGeom>
          <a:ln w="7620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39" name="Freeform 38"/>
          <p:cNvSpPr/>
          <p:nvPr/>
        </p:nvSpPr>
        <p:spPr>
          <a:xfrm>
            <a:off x="-210154" y="5582332"/>
            <a:ext cx="2658909" cy="310637"/>
          </a:xfrm>
          <a:custGeom>
            <a:avLst/>
            <a:gdLst>
              <a:gd name="connsiteX0" fmla="*/ 0 w 2658909"/>
              <a:gd name="connsiteY0" fmla="*/ 0 h 310637"/>
              <a:gd name="connsiteX1" fmla="*/ 0 w 2658909"/>
              <a:gd name="connsiteY1" fmla="*/ 0 h 310637"/>
              <a:gd name="connsiteX2" fmla="*/ 27411 w 2658909"/>
              <a:gd name="connsiteY2" fmla="*/ 100500 h 310637"/>
              <a:gd name="connsiteX3" fmla="*/ 45685 w 2658909"/>
              <a:gd name="connsiteY3" fmla="*/ 127909 h 310637"/>
              <a:gd name="connsiteX4" fmla="*/ 63960 w 2658909"/>
              <a:gd name="connsiteY4" fmla="*/ 210137 h 310637"/>
              <a:gd name="connsiteX5" fmla="*/ 155331 w 2658909"/>
              <a:gd name="connsiteY5" fmla="*/ 301501 h 310637"/>
              <a:gd name="connsiteX6" fmla="*/ 182743 w 2658909"/>
              <a:gd name="connsiteY6" fmla="*/ 310637 h 310637"/>
              <a:gd name="connsiteX7" fmla="*/ 310663 w 2658909"/>
              <a:gd name="connsiteY7" fmla="*/ 301501 h 310637"/>
              <a:gd name="connsiteX8" fmla="*/ 347211 w 2658909"/>
              <a:gd name="connsiteY8" fmla="*/ 237546 h 310637"/>
              <a:gd name="connsiteX9" fmla="*/ 356348 w 2658909"/>
              <a:gd name="connsiteY9" fmla="*/ 201001 h 310637"/>
              <a:gd name="connsiteX10" fmla="*/ 374623 w 2658909"/>
              <a:gd name="connsiteY10" fmla="*/ 137046 h 310637"/>
              <a:gd name="connsiteX11" fmla="*/ 383760 w 2658909"/>
              <a:gd name="connsiteY11" fmla="*/ 82228 h 310637"/>
              <a:gd name="connsiteX12" fmla="*/ 402034 w 2658909"/>
              <a:gd name="connsiteY12" fmla="*/ 118773 h 310637"/>
              <a:gd name="connsiteX13" fmla="*/ 429446 w 2658909"/>
              <a:gd name="connsiteY13" fmla="*/ 155319 h 310637"/>
              <a:gd name="connsiteX14" fmla="*/ 447720 w 2658909"/>
              <a:gd name="connsiteY14" fmla="*/ 201001 h 310637"/>
              <a:gd name="connsiteX15" fmla="*/ 484268 w 2658909"/>
              <a:gd name="connsiteY15" fmla="*/ 228410 h 310637"/>
              <a:gd name="connsiteX16" fmla="*/ 529954 w 2658909"/>
              <a:gd name="connsiteY16" fmla="*/ 274092 h 310637"/>
              <a:gd name="connsiteX17" fmla="*/ 557366 w 2658909"/>
              <a:gd name="connsiteY17" fmla="*/ 301501 h 310637"/>
              <a:gd name="connsiteX18" fmla="*/ 657874 w 2658909"/>
              <a:gd name="connsiteY18" fmla="*/ 292364 h 310637"/>
              <a:gd name="connsiteX19" fmla="*/ 676149 w 2658909"/>
              <a:gd name="connsiteY19" fmla="*/ 246682 h 310637"/>
              <a:gd name="connsiteX20" fmla="*/ 703560 w 2658909"/>
              <a:gd name="connsiteY20" fmla="*/ 182728 h 310637"/>
              <a:gd name="connsiteX21" fmla="*/ 712697 w 2658909"/>
              <a:gd name="connsiteY21" fmla="*/ 137046 h 310637"/>
              <a:gd name="connsiteX22" fmla="*/ 749246 w 2658909"/>
              <a:gd name="connsiteY22" fmla="*/ 127909 h 310637"/>
              <a:gd name="connsiteX23" fmla="*/ 804069 w 2658909"/>
              <a:gd name="connsiteY23" fmla="*/ 182728 h 310637"/>
              <a:gd name="connsiteX24" fmla="*/ 858891 w 2658909"/>
              <a:gd name="connsiteY24" fmla="*/ 210137 h 310637"/>
              <a:gd name="connsiteX25" fmla="*/ 913714 w 2658909"/>
              <a:gd name="connsiteY25" fmla="*/ 246682 h 310637"/>
              <a:gd name="connsiteX26" fmla="*/ 986812 w 2658909"/>
              <a:gd name="connsiteY26" fmla="*/ 274092 h 310637"/>
              <a:gd name="connsiteX27" fmla="*/ 1041634 w 2658909"/>
              <a:gd name="connsiteY27" fmla="*/ 255819 h 310637"/>
              <a:gd name="connsiteX28" fmla="*/ 1059909 w 2658909"/>
              <a:gd name="connsiteY28" fmla="*/ 182728 h 310637"/>
              <a:gd name="connsiteX29" fmla="*/ 1069046 w 2658909"/>
              <a:gd name="connsiteY29" fmla="*/ 146182 h 310637"/>
              <a:gd name="connsiteX30" fmla="*/ 1133006 w 2658909"/>
              <a:gd name="connsiteY30" fmla="*/ 164455 h 310637"/>
              <a:gd name="connsiteX31" fmla="*/ 1169554 w 2658909"/>
              <a:gd name="connsiteY31" fmla="*/ 219273 h 310637"/>
              <a:gd name="connsiteX32" fmla="*/ 1242652 w 2658909"/>
              <a:gd name="connsiteY32" fmla="*/ 283228 h 310637"/>
              <a:gd name="connsiteX33" fmla="*/ 1279200 w 2658909"/>
              <a:gd name="connsiteY33" fmla="*/ 292364 h 310637"/>
              <a:gd name="connsiteX34" fmla="*/ 1388846 w 2658909"/>
              <a:gd name="connsiteY34" fmla="*/ 255819 h 310637"/>
              <a:gd name="connsiteX35" fmla="*/ 1407120 w 2658909"/>
              <a:gd name="connsiteY35" fmla="*/ 228410 h 310637"/>
              <a:gd name="connsiteX36" fmla="*/ 1416257 w 2658909"/>
              <a:gd name="connsiteY36" fmla="*/ 173591 h 310637"/>
              <a:gd name="connsiteX37" fmla="*/ 1443669 w 2658909"/>
              <a:gd name="connsiteY37" fmla="*/ 155319 h 310637"/>
              <a:gd name="connsiteX38" fmla="*/ 1489355 w 2658909"/>
              <a:gd name="connsiteY38" fmla="*/ 201001 h 310637"/>
              <a:gd name="connsiteX39" fmla="*/ 1535040 w 2658909"/>
              <a:gd name="connsiteY39" fmla="*/ 228410 h 310637"/>
              <a:gd name="connsiteX40" fmla="*/ 1562452 w 2658909"/>
              <a:gd name="connsiteY40" fmla="*/ 246682 h 310637"/>
              <a:gd name="connsiteX41" fmla="*/ 1599000 w 2658909"/>
              <a:gd name="connsiteY41" fmla="*/ 255819 h 310637"/>
              <a:gd name="connsiteX42" fmla="*/ 1708646 w 2658909"/>
              <a:gd name="connsiteY42" fmla="*/ 246682 h 310637"/>
              <a:gd name="connsiteX43" fmla="*/ 1745195 w 2658909"/>
              <a:gd name="connsiteY43" fmla="*/ 201001 h 310637"/>
              <a:gd name="connsiteX44" fmla="*/ 1754332 w 2658909"/>
              <a:gd name="connsiteY44" fmla="*/ 164455 h 310637"/>
              <a:gd name="connsiteX45" fmla="*/ 1763469 w 2658909"/>
              <a:gd name="connsiteY45" fmla="*/ 137046 h 310637"/>
              <a:gd name="connsiteX46" fmla="*/ 1790880 w 2658909"/>
              <a:gd name="connsiteY46" fmla="*/ 118773 h 310637"/>
              <a:gd name="connsiteX47" fmla="*/ 1818292 w 2658909"/>
              <a:gd name="connsiteY47" fmla="*/ 155319 h 310637"/>
              <a:gd name="connsiteX48" fmla="*/ 1836566 w 2658909"/>
              <a:gd name="connsiteY48" fmla="*/ 182728 h 310637"/>
              <a:gd name="connsiteX49" fmla="*/ 1873115 w 2658909"/>
              <a:gd name="connsiteY49" fmla="*/ 219273 h 310637"/>
              <a:gd name="connsiteX50" fmla="*/ 1900526 w 2658909"/>
              <a:gd name="connsiteY50" fmla="*/ 255819 h 310637"/>
              <a:gd name="connsiteX51" fmla="*/ 1927938 w 2658909"/>
              <a:gd name="connsiteY51" fmla="*/ 274092 h 310637"/>
              <a:gd name="connsiteX52" fmla="*/ 1964486 w 2658909"/>
              <a:gd name="connsiteY52" fmla="*/ 301501 h 310637"/>
              <a:gd name="connsiteX53" fmla="*/ 2083269 w 2658909"/>
              <a:gd name="connsiteY53" fmla="*/ 283228 h 310637"/>
              <a:gd name="connsiteX54" fmla="*/ 2128955 w 2658909"/>
              <a:gd name="connsiteY54" fmla="*/ 228410 h 310637"/>
              <a:gd name="connsiteX55" fmla="*/ 2183778 w 2658909"/>
              <a:gd name="connsiteY55" fmla="*/ 155319 h 310637"/>
              <a:gd name="connsiteX56" fmla="*/ 2192915 w 2658909"/>
              <a:gd name="connsiteY56" fmla="*/ 127909 h 310637"/>
              <a:gd name="connsiteX57" fmla="*/ 2220326 w 2658909"/>
              <a:gd name="connsiteY57" fmla="*/ 164455 h 310637"/>
              <a:gd name="connsiteX58" fmla="*/ 2302561 w 2658909"/>
              <a:gd name="connsiteY58" fmla="*/ 228410 h 310637"/>
              <a:gd name="connsiteX59" fmla="*/ 2329972 w 2658909"/>
              <a:gd name="connsiteY59" fmla="*/ 255819 h 310637"/>
              <a:gd name="connsiteX60" fmla="*/ 2403069 w 2658909"/>
              <a:gd name="connsiteY60" fmla="*/ 274092 h 310637"/>
              <a:gd name="connsiteX61" fmla="*/ 2540127 w 2658909"/>
              <a:gd name="connsiteY61" fmla="*/ 228410 h 310637"/>
              <a:gd name="connsiteX62" fmla="*/ 2558401 w 2658909"/>
              <a:gd name="connsiteY62" fmla="*/ 191864 h 310637"/>
              <a:gd name="connsiteX63" fmla="*/ 2613224 w 2658909"/>
              <a:gd name="connsiteY63" fmla="*/ 219273 h 310637"/>
              <a:gd name="connsiteX64" fmla="*/ 2658909 w 2658909"/>
              <a:gd name="connsiteY64" fmla="*/ 237546 h 31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658909" h="310637">
                <a:moveTo>
                  <a:pt x="0" y="0"/>
                </a:moveTo>
                <a:lnTo>
                  <a:pt x="0" y="0"/>
                </a:lnTo>
                <a:cubicBezTo>
                  <a:pt x="9137" y="33500"/>
                  <a:pt x="15731" y="67800"/>
                  <a:pt x="27411" y="100500"/>
                </a:cubicBezTo>
                <a:cubicBezTo>
                  <a:pt x="31104" y="110841"/>
                  <a:pt x="41829" y="117627"/>
                  <a:pt x="45685" y="127909"/>
                </a:cubicBezTo>
                <a:cubicBezTo>
                  <a:pt x="50016" y="139456"/>
                  <a:pt x="56933" y="196084"/>
                  <a:pt x="63960" y="210137"/>
                </a:cubicBezTo>
                <a:cubicBezTo>
                  <a:pt x="83453" y="249119"/>
                  <a:pt x="111474" y="286884"/>
                  <a:pt x="155331" y="301501"/>
                </a:cubicBezTo>
                <a:lnTo>
                  <a:pt x="182743" y="310637"/>
                </a:lnTo>
                <a:cubicBezTo>
                  <a:pt x="225383" y="307592"/>
                  <a:pt x="269191" y="311868"/>
                  <a:pt x="310663" y="301501"/>
                </a:cubicBezTo>
                <a:cubicBezTo>
                  <a:pt x="317976" y="299673"/>
                  <a:pt x="346993" y="238128"/>
                  <a:pt x="347211" y="237546"/>
                </a:cubicBezTo>
                <a:cubicBezTo>
                  <a:pt x="351620" y="225789"/>
                  <a:pt x="352898" y="213074"/>
                  <a:pt x="356348" y="201001"/>
                </a:cubicBezTo>
                <a:cubicBezTo>
                  <a:pt x="367961" y="160360"/>
                  <a:pt x="365101" y="184654"/>
                  <a:pt x="374623" y="137046"/>
                </a:cubicBezTo>
                <a:cubicBezTo>
                  <a:pt x="378256" y="118881"/>
                  <a:pt x="380714" y="100501"/>
                  <a:pt x="383760" y="82228"/>
                </a:cubicBezTo>
                <a:cubicBezTo>
                  <a:pt x="389851" y="94410"/>
                  <a:pt x="394815" y="107224"/>
                  <a:pt x="402034" y="118773"/>
                </a:cubicBezTo>
                <a:cubicBezTo>
                  <a:pt x="410105" y="131686"/>
                  <a:pt x="422050" y="142008"/>
                  <a:pt x="429446" y="155319"/>
                </a:cubicBezTo>
                <a:cubicBezTo>
                  <a:pt x="437411" y="169655"/>
                  <a:pt x="437879" y="187881"/>
                  <a:pt x="447720" y="201001"/>
                </a:cubicBezTo>
                <a:cubicBezTo>
                  <a:pt x="456857" y="213183"/>
                  <a:pt x="472886" y="218294"/>
                  <a:pt x="484268" y="228410"/>
                </a:cubicBezTo>
                <a:cubicBezTo>
                  <a:pt x="500365" y="242717"/>
                  <a:pt x="514725" y="258865"/>
                  <a:pt x="529954" y="274092"/>
                </a:cubicBezTo>
                <a:lnTo>
                  <a:pt x="557366" y="301501"/>
                </a:lnTo>
                <a:cubicBezTo>
                  <a:pt x="590869" y="298455"/>
                  <a:pt x="627329" y="306461"/>
                  <a:pt x="657874" y="292364"/>
                </a:cubicBezTo>
                <a:cubicBezTo>
                  <a:pt x="672765" y="285492"/>
                  <a:pt x="670390" y="262038"/>
                  <a:pt x="676149" y="246682"/>
                </a:cubicBezTo>
                <a:cubicBezTo>
                  <a:pt x="696318" y="192904"/>
                  <a:pt x="671469" y="246905"/>
                  <a:pt x="703560" y="182728"/>
                </a:cubicBezTo>
                <a:cubicBezTo>
                  <a:pt x="706606" y="167501"/>
                  <a:pt x="702755" y="148975"/>
                  <a:pt x="712697" y="137046"/>
                </a:cubicBezTo>
                <a:cubicBezTo>
                  <a:pt x="720737" y="127399"/>
                  <a:pt x="738014" y="122293"/>
                  <a:pt x="749246" y="127909"/>
                </a:cubicBezTo>
                <a:cubicBezTo>
                  <a:pt x="772361" y="139465"/>
                  <a:pt x="782566" y="168393"/>
                  <a:pt x="804069" y="182728"/>
                </a:cubicBezTo>
                <a:cubicBezTo>
                  <a:pt x="839494" y="206343"/>
                  <a:pt x="821062" y="197529"/>
                  <a:pt x="858891" y="210137"/>
                </a:cubicBezTo>
                <a:cubicBezTo>
                  <a:pt x="877165" y="222319"/>
                  <a:pt x="893322" y="238526"/>
                  <a:pt x="913714" y="246682"/>
                </a:cubicBezTo>
                <a:cubicBezTo>
                  <a:pt x="968343" y="268532"/>
                  <a:pt x="943840" y="259769"/>
                  <a:pt x="986812" y="274092"/>
                </a:cubicBezTo>
                <a:cubicBezTo>
                  <a:pt x="1005086" y="268001"/>
                  <a:pt x="1029600" y="270860"/>
                  <a:pt x="1041634" y="255819"/>
                </a:cubicBezTo>
                <a:cubicBezTo>
                  <a:pt x="1057323" y="236209"/>
                  <a:pt x="1053817" y="207092"/>
                  <a:pt x="1059909" y="182728"/>
                </a:cubicBezTo>
                <a:lnTo>
                  <a:pt x="1069046" y="146182"/>
                </a:lnTo>
                <a:cubicBezTo>
                  <a:pt x="1090366" y="152273"/>
                  <a:pt x="1115073" y="151414"/>
                  <a:pt x="1133006" y="164455"/>
                </a:cubicBezTo>
                <a:cubicBezTo>
                  <a:pt x="1150768" y="177371"/>
                  <a:pt x="1154024" y="203745"/>
                  <a:pt x="1169554" y="219273"/>
                </a:cubicBezTo>
                <a:cubicBezTo>
                  <a:pt x="1185964" y="235682"/>
                  <a:pt x="1216209" y="271896"/>
                  <a:pt x="1242652" y="283228"/>
                </a:cubicBezTo>
                <a:cubicBezTo>
                  <a:pt x="1254194" y="288174"/>
                  <a:pt x="1267017" y="289319"/>
                  <a:pt x="1279200" y="292364"/>
                </a:cubicBezTo>
                <a:cubicBezTo>
                  <a:pt x="1425485" y="279067"/>
                  <a:pt x="1358711" y="316084"/>
                  <a:pt x="1388846" y="255819"/>
                </a:cubicBezTo>
                <a:cubicBezTo>
                  <a:pt x="1393757" y="245998"/>
                  <a:pt x="1401029" y="237546"/>
                  <a:pt x="1407120" y="228410"/>
                </a:cubicBezTo>
                <a:cubicBezTo>
                  <a:pt x="1410166" y="210137"/>
                  <a:pt x="1407972" y="190160"/>
                  <a:pt x="1416257" y="173591"/>
                </a:cubicBezTo>
                <a:cubicBezTo>
                  <a:pt x="1421168" y="163769"/>
                  <a:pt x="1433387" y="151463"/>
                  <a:pt x="1443669" y="155319"/>
                </a:cubicBezTo>
                <a:cubicBezTo>
                  <a:pt x="1463834" y="162880"/>
                  <a:pt x="1472538" y="187548"/>
                  <a:pt x="1489355" y="201001"/>
                </a:cubicBezTo>
                <a:cubicBezTo>
                  <a:pt x="1503223" y="212094"/>
                  <a:pt x="1519980" y="218999"/>
                  <a:pt x="1535040" y="228410"/>
                </a:cubicBezTo>
                <a:cubicBezTo>
                  <a:pt x="1544352" y="234230"/>
                  <a:pt x="1552359" y="242357"/>
                  <a:pt x="1562452" y="246682"/>
                </a:cubicBezTo>
                <a:cubicBezTo>
                  <a:pt x="1573994" y="251628"/>
                  <a:pt x="1586817" y="252773"/>
                  <a:pt x="1599000" y="255819"/>
                </a:cubicBezTo>
                <a:cubicBezTo>
                  <a:pt x="1635549" y="252773"/>
                  <a:pt x="1672683" y="253874"/>
                  <a:pt x="1708646" y="246682"/>
                </a:cubicBezTo>
                <a:cubicBezTo>
                  <a:pt x="1736884" y="241035"/>
                  <a:pt x="1738889" y="223071"/>
                  <a:pt x="1745195" y="201001"/>
                </a:cubicBezTo>
                <a:cubicBezTo>
                  <a:pt x="1748645" y="188927"/>
                  <a:pt x="1750882" y="176529"/>
                  <a:pt x="1754332" y="164455"/>
                </a:cubicBezTo>
                <a:cubicBezTo>
                  <a:pt x="1756978" y="155195"/>
                  <a:pt x="1757453" y="144566"/>
                  <a:pt x="1763469" y="137046"/>
                </a:cubicBezTo>
                <a:cubicBezTo>
                  <a:pt x="1770329" y="128471"/>
                  <a:pt x="1781743" y="124864"/>
                  <a:pt x="1790880" y="118773"/>
                </a:cubicBezTo>
                <a:cubicBezTo>
                  <a:pt x="1800017" y="130955"/>
                  <a:pt x="1809440" y="142928"/>
                  <a:pt x="1818292" y="155319"/>
                </a:cubicBezTo>
                <a:cubicBezTo>
                  <a:pt x="1824675" y="164254"/>
                  <a:pt x="1829419" y="174391"/>
                  <a:pt x="1836566" y="182728"/>
                </a:cubicBezTo>
                <a:cubicBezTo>
                  <a:pt x="1847779" y="195808"/>
                  <a:pt x="1861769" y="206308"/>
                  <a:pt x="1873115" y="219273"/>
                </a:cubicBezTo>
                <a:cubicBezTo>
                  <a:pt x="1883143" y="230733"/>
                  <a:pt x="1889758" y="245052"/>
                  <a:pt x="1900526" y="255819"/>
                </a:cubicBezTo>
                <a:cubicBezTo>
                  <a:pt x="1908291" y="263584"/>
                  <a:pt x="1919002" y="267710"/>
                  <a:pt x="1927938" y="274092"/>
                </a:cubicBezTo>
                <a:cubicBezTo>
                  <a:pt x="1940330" y="282943"/>
                  <a:pt x="1952303" y="292365"/>
                  <a:pt x="1964486" y="301501"/>
                </a:cubicBezTo>
                <a:cubicBezTo>
                  <a:pt x="2004080" y="295410"/>
                  <a:pt x="2044836" y="294531"/>
                  <a:pt x="2083269" y="283228"/>
                </a:cubicBezTo>
                <a:cubicBezTo>
                  <a:pt x="2131707" y="268983"/>
                  <a:pt x="2112356" y="258287"/>
                  <a:pt x="2128955" y="228410"/>
                </a:cubicBezTo>
                <a:cubicBezTo>
                  <a:pt x="2154787" y="181916"/>
                  <a:pt x="2156050" y="183042"/>
                  <a:pt x="2183778" y="155319"/>
                </a:cubicBezTo>
                <a:cubicBezTo>
                  <a:pt x="2186824" y="146182"/>
                  <a:pt x="2183572" y="125573"/>
                  <a:pt x="2192915" y="127909"/>
                </a:cubicBezTo>
                <a:cubicBezTo>
                  <a:pt x="2207688" y="131602"/>
                  <a:pt x="2210415" y="152894"/>
                  <a:pt x="2220326" y="164455"/>
                </a:cubicBezTo>
                <a:cubicBezTo>
                  <a:pt x="2297481" y="254462"/>
                  <a:pt x="2178836" y="104694"/>
                  <a:pt x="2302561" y="228410"/>
                </a:cubicBezTo>
                <a:cubicBezTo>
                  <a:pt x="2311698" y="237546"/>
                  <a:pt x="2318209" y="250473"/>
                  <a:pt x="2329972" y="255819"/>
                </a:cubicBezTo>
                <a:cubicBezTo>
                  <a:pt x="2352837" y="266211"/>
                  <a:pt x="2403069" y="274092"/>
                  <a:pt x="2403069" y="274092"/>
                </a:cubicBezTo>
                <a:cubicBezTo>
                  <a:pt x="2475596" y="262005"/>
                  <a:pt x="2503903" y="279120"/>
                  <a:pt x="2540127" y="228410"/>
                </a:cubicBezTo>
                <a:cubicBezTo>
                  <a:pt x="2548044" y="217327"/>
                  <a:pt x="2552310" y="204046"/>
                  <a:pt x="2558401" y="191864"/>
                </a:cubicBezTo>
                <a:cubicBezTo>
                  <a:pt x="2636955" y="244231"/>
                  <a:pt x="2537566" y="181447"/>
                  <a:pt x="2613224" y="219273"/>
                </a:cubicBezTo>
                <a:cubicBezTo>
                  <a:pt x="2656531" y="240925"/>
                  <a:pt x="2623647" y="237546"/>
                  <a:pt x="2658909" y="237546"/>
                </a:cubicBezTo>
              </a:path>
            </a:pathLst>
          </a:custGeom>
          <a:ln w="5715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8" name="Straight Connector 27"/>
          <p:cNvCxnSpPr/>
          <p:nvPr/>
        </p:nvCxnSpPr>
        <p:spPr>
          <a:xfrm>
            <a:off x="2445846" y="5528782"/>
            <a:ext cx="0" cy="1355138"/>
          </a:xfrm>
          <a:prstGeom prst="line">
            <a:avLst/>
          </a:prstGeom>
          <a:ln w="5715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87377" y="4607993"/>
            <a:ext cx="0" cy="566878"/>
          </a:xfrm>
          <a:prstGeom prst="line">
            <a:avLst/>
          </a:prstGeom>
          <a:ln w="38100" cmpd="sng">
            <a:solidFill>
              <a:schemeClr val="tx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67386" y="6207900"/>
            <a:ext cx="2482980" cy="681200"/>
          </a:xfrm>
          <a:prstGeom prst="rect">
            <a:avLst/>
          </a:prstGeom>
          <a:solidFill>
            <a:srgbClr val="0000FF"/>
          </a:solidFill>
          <a:ln w="76200" cmpd="sng">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68" name="Straight Connector 67"/>
          <p:cNvCxnSpPr/>
          <p:nvPr/>
        </p:nvCxnSpPr>
        <p:spPr>
          <a:xfrm flipV="1">
            <a:off x="2379308" y="5767284"/>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2319178" y="5846011"/>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2264230" y="5846331"/>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2198917" y="5870893"/>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2143969" y="5846331"/>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2034285" y="5767284"/>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V="1">
            <a:off x="1961504" y="5767284"/>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1885822" y="5846331"/>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1830875" y="5870893"/>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1755194" y="5870893"/>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V="1">
            <a:off x="2104573" y="5803573"/>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V="1">
            <a:off x="1508929" y="5846011"/>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V="1">
            <a:off x="1575354" y="5725915"/>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V="1">
            <a:off x="1621455" y="5793896"/>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flipV="1">
            <a:off x="1680549" y="5846011"/>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1311471" y="5803573"/>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1386116" y="5829521"/>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V="1">
            <a:off x="1445210" y="5829521"/>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V="1">
            <a:off x="576426" y="5767284"/>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V="1">
            <a:off x="393961" y="5870893"/>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V="1">
            <a:off x="457200" y="5870893"/>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V="1">
            <a:off x="525485" y="5725915"/>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V="1">
            <a:off x="648998" y="5819124"/>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V="1">
            <a:off x="202165" y="5725915"/>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271626" y="5829521"/>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343988" y="5870893"/>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V="1">
            <a:off x="36288" y="5891697"/>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V="1">
            <a:off x="105748" y="5891697"/>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V="1">
            <a:off x="154475" y="5810860"/>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25913" y="5905107"/>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V="1">
            <a:off x="581610" y="6169473"/>
            <a:ext cx="715604" cy="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734010" y="6321873"/>
            <a:ext cx="715604" cy="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V="1">
            <a:off x="670512" y="6104188"/>
            <a:ext cx="715604" cy="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flipV="1">
            <a:off x="670512" y="6033660"/>
            <a:ext cx="715604" cy="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648998" y="5962952"/>
            <a:ext cx="715604" cy="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666843" y="5905106"/>
            <a:ext cx="715604" cy="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V="1">
            <a:off x="792020" y="5755107"/>
            <a:ext cx="95443" cy="359584"/>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V="1">
            <a:off x="581385" y="5832486"/>
            <a:ext cx="147441" cy="352624"/>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971679" y="5822347"/>
            <a:ext cx="0" cy="61146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927100" y="5767284"/>
            <a:ext cx="0" cy="61146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1234655" y="5793896"/>
            <a:ext cx="0" cy="61146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1234655" y="5727930"/>
            <a:ext cx="0" cy="61146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1297214" y="5767284"/>
            <a:ext cx="0" cy="61146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sp>
        <p:nvSpPr>
          <p:cNvPr id="118" name="Freeform 117"/>
          <p:cNvSpPr/>
          <p:nvPr/>
        </p:nvSpPr>
        <p:spPr>
          <a:xfrm>
            <a:off x="4697962" y="4700515"/>
            <a:ext cx="1725500" cy="402582"/>
          </a:xfrm>
          <a:custGeom>
            <a:avLst/>
            <a:gdLst>
              <a:gd name="connsiteX0" fmla="*/ 0 w 1725500"/>
              <a:gd name="connsiteY0" fmla="*/ 379574 h 402582"/>
              <a:gd name="connsiteX1" fmla="*/ 46013 w 1725500"/>
              <a:gd name="connsiteY1" fmla="*/ 218521 h 402582"/>
              <a:gd name="connsiteX2" fmla="*/ 96628 w 1725500"/>
              <a:gd name="connsiteY2" fmla="*/ 112686 h 402582"/>
              <a:gd name="connsiteX3" fmla="*/ 197857 w 1725500"/>
              <a:gd name="connsiteY3" fmla="*/ 39062 h 402582"/>
              <a:gd name="connsiteX4" fmla="*/ 372708 w 1725500"/>
              <a:gd name="connsiteY4" fmla="*/ 6851 h 402582"/>
              <a:gd name="connsiteX5" fmla="*/ 616578 w 1725500"/>
              <a:gd name="connsiteY5" fmla="*/ 6851 h 402582"/>
              <a:gd name="connsiteX6" fmla="*/ 929469 w 1725500"/>
              <a:gd name="connsiteY6" fmla="*/ 80475 h 402582"/>
              <a:gd name="connsiteX7" fmla="*/ 1260765 w 1725500"/>
              <a:gd name="connsiteY7" fmla="*/ 195513 h 402582"/>
              <a:gd name="connsiteX8" fmla="*/ 1555250 w 1725500"/>
              <a:gd name="connsiteY8" fmla="*/ 315153 h 402582"/>
              <a:gd name="connsiteX9" fmla="*/ 1725500 w 1725500"/>
              <a:gd name="connsiteY9" fmla="*/ 402582 h 4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500" h="402582">
                <a:moveTo>
                  <a:pt x="0" y="379574"/>
                </a:moveTo>
                <a:cubicBezTo>
                  <a:pt x="14954" y="321288"/>
                  <a:pt x="29908" y="263002"/>
                  <a:pt x="46013" y="218521"/>
                </a:cubicBezTo>
                <a:cubicBezTo>
                  <a:pt x="62118" y="174040"/>
                  <a:pt x="71321" y="142596"/>
                  <a:pt x="96628" y="112686"/>
                </a:cubicBezTo>
                <a:cubicBezTo>
                  <a:pt x="121935" y="82776"/>
                  <a:pt x="151844" y="56701"/>
                  <a:pt x="197857" y="39062"/>
                </a:cubicBezTo>
                <a:cubicBezTo>
                  <a:pt x="243870" y="21423"/>
                  <a:pt x="302921" y="12219"/>
                  <a:pt x="372708" y="6851"/>
                </a:cubicBezTo>
                <a:cubicBezTo>
                  <a:pt x="442495" y="1483"/>
                  <a:pt x="523785" y="-5420"/>
                  <a:pt x="616578" y="6851"/>
                </a:cubicBezTo>
                <a:cubicBezTo>
                  <a:pt x="709371" y="19122"/>
                  <a:pt x="822105" y="49031"/>
                  <a:pt x="929469" y="80475"/>
                </a:cubicBezTo>
                <a:cubicBezTo>
                  <a:pt x="1036834" y="111919"/>
                  <a:pt x="1156468" y="156400"/>
                  <a:pt x="1260765" y="195513"/>
                </a:cubicBezTo>
                <a:cubicBezTo>
                  <a:pt x="1365062" y="234626"/>
                  <a:pt x="1477794" y="280642"/>
                  <a:pt x="1555250" y="315153"/>
                </a:cubicBezTo>
                <a:cubicBezTo>
                  <a:pt x="1632706" y="349664"/>
                  <a:pt x="1725500" y="402582"/>
                  <a:pt x="1725500" y="402582"/>
                </a:cubicBezTo>
              </a:path>
            </a:pathLst>
          </a:cu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0" name="Straight Connector 119"/>
          <p:cNvCxnSpPr/>
          <p:nvPr/>
        </p:nvCxnSpPr>
        <p:spPr>
          <a:xfrm flipV="1">
            <a:off x="4854407" y="4932836"/>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flipV="1">
            <a:off x="4831956" y="4783780"/>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flipV="1">
            <a:off x="4872812" y="4754646"/>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flipV="1">
            <a:off x="4743975" y="4820882"/>
            <a:ext cx="70687"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V="1">
            <a:off x="4928584" y="4746717"/>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flipV="1">
            <a:off x="5006807" y="4746717"/>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flipV="1">
            <a:off x="5085029" y="4746717"/>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V="1">
            <a:off x="5154049" y="4746717"/>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V="1">
            <a:off x="5218468" y="4728856"/>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V="1">
            <a:off x="5278285" y="4728856"/>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V="1">
            <a:off x="5347306" y="4733712"/>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V="1">
            <a:off x="5411724" y="4744173"/>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V="1">
            <a:off x="5471541" y="4754646"/>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flipV="1">
            <a:off x="5554365" y="4754650"/>
            <a:ext cx="0" cy="420221"/>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H="1" flipV="1">
            <a:off x="5554365" y="4820882"/>
            <a:ext cx="368107" cy="233114"/>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flipV="1">
            <a:off x="5604980" y="4860339"/>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H="1" flipV="1">
            <a:off x="5699307" y="4860339"/>
            <a:ext cx="446329" cy="193507"/>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V="1">
            <a:off x="4988402" y="4746717"/>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V="1">
            <a:off x="5066624" y="4735774"/>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V="1">
            <a:off x="5145959" y="4720927"/>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flipV="1">
            <a:off x="5094231" y="4713242"/>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flipV="1">
            <a:off x="5025212" y="4700515"/>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V="1">
            <a:off x="4979199" y="4727036"/>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V="1">
            <a:off x="4960794" y="4713242"/>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V="1">
            <a:off x="5209265" y="4713242"/>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flipV="1">
            <a:off x="5190860" y="4682149"/>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flipV="1">
            <a:off x="5338103" y="4733712"/>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flipV="1">
            <a:off x="5595777" y="4783780"/>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V="1">
            <a:off x="5667099" y="4797586"/>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flipV="1">
            <a:off x="5140802" y="4899117"/>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a:off x="5771741" y="4860339"/>
            <a:ext cx="265209" cy="123114"/>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sp>
        <p:nvSpPr>
          <p:cNvPr id="159" name="Freeform 158"/>
          <p:cNvSpPr/>
          <p:nvPr/>
        </p:nvSpPr>
        <p:spPr>
          <a:xfrm>
            <a:off x="4739374" y="4705310"/>
            <a:ext cx="1513839" cy="337966"/>
          </a:xfrm>
          <a:custGeom>
            <a:avLst/>
            <a:gdLst>
              <a:gd name="connsiteX0" fmla="*/ 0 w 1513839"/>
              <a:gd name="connsiteY0" fmla="*/ 227530 h 337966"/>
              <a:gd name="connsiteX1" fmla="*/ 55216 w 1513839"/>
              <a:gd name="connsiteY1" fmla="*/ 103288 h 337966"/>
              <a:gd name="connsiteX2" fmla="*/ 193256 w 1513839"/>
              <a:gd name="connsiteY2" fmla="*/ 29664 h 337966"/>
              <a:gd name="connsiteX3" fmla="*/ 473937 w 1513839"/>
              <a:gd name="connsiteY3" fmla="*/ 2055 h 337966"/>
              <a:gd name="connsiteX4" fmla="*/ 892659 w 1513839"/>
              <a:gd name="connsiteY4" fmla="*/ 80281 h 337966"/>
              <a:gd name="connsiteX5" fmla="*/ 1325184 w 1513839"/>
              <a:gd name="connsiteY5" fmla="*/ 245936 h 337966"/>
              <a:gd name="connsiteX6" fmla="*/ 1513839 w 1513839"/>
              <a:gd name="connsiteY6" fmla="*/ 337966 h 337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3839" h="337966">
                <a:moveTo>
                  <a:pt x="0" y="227530"/>
                </a:moveTo>
                <a:cubicBezTo>
                  <a:pt x="11503" y="181898"/>
                  <a:pt x="23007" y="136266"/>
                  <a:pt x="55216" y="103288"/>
                </a:cubicBezTo>
                <a:cubicBezTo>
                  <a:pt x="87425" y="70310"/>
                  <a:pt x="123469" y="46536"/>
                  <a:pt x="193256" y="29664"/>
                </a:cubicBezTo>
                <a:cubicBezTo>
                  <a:pt x="263043" y="12792"/>
                  <a:pt x="357370" y="-6381"/>
                  <a:pt x="473937" y="2055"/>
                </a:cubicBezTo>
                <a:cubicBezTo>
                  <a:pt x="590504" y="10491"/>
                  <a:pt x="750785" y="39634"/>
                  <a:pt x="892659" y="80281"/>
                </a:cubicBezTo>
                <a:cubicBezTo>
                  <a:pt x="1034533" y="120928"/>
                  <a:pt x="1221654" y="202989"/>
                  <a:pt x="1325184" y="245936"/>
                </a:cubicBezTo>
                <a:cubicBezTo>
                  <a:pt x="1428714" y="288883"/>
                  <a:pt x="1513839" y="337966"/>
                  <a:pt x="1513839" y="337966"/>
                </a:cubicBezTo>
              </a:path>
            </a:pathLst>
          </a:cu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0" name="Straight Connector 159"/>
          <p:cNvCxnSpPr/>
          <p:nvPr/>
        </p:nvCxnSpPr>
        <p:spPr>
          <a:xfrm flipH="1">
            <a:off x="4510974" y="4968386"/>
            <a:ext cx="506702" cy="1"/>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a:off x="5922472" y="4964888"/>
            <a:ext cx="478539" cy="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a:off x="6013943" y="5020513"/>
            <a:ext cx="478539" cy="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6097323" y="5048125"/>
            <a:ext cx="478539" cy="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856911" y="4385828"/>
            <a:ext cx="2922851" cy="505604"/>
          </a:xfrm>
          <a:prstGeom prst="rect">
            <a:avLst/>
          </a:prstGeom>
          <a:solidFill>
            <a:schemeClr val="tx1">
              <a:lumMod val="75000"/>
            </a:schemeClr>
          </a:solidFill>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a:xfrm>
            <a:off x="457200" y="152371"/>
            <a:ext cx="7467600" cy="1143000"/>
          </a:xfrm>
        </p:spPr>
        <p:txBody>
          <a:bodyPr>
            <a:normAutofit/>
          </a:bodyPr>
          <a:lstStyle/>
          <a:p>
            <a:r>
              <a:rPr lang="en-US" sz="3600" b="1" i="1" dirty="0">
                <a:latin typeface="+mn-lt"/>
              </a:rPr>
              <a:t>Daniel Bernoulli</a:t>
            </a:r>
          </a:p>
        </p:txBody>
      </p:sp>
      <p:sp>
        <p:nvSpPr>
          <p:cNvPr id="5" name="TextBox 4"/>
          <p:cNvSpPr txBox="1"/>
          <p:nvPr/>
        </p:nvSpPr>
        <p:spPr>
          <a:xfrm>
            <a:off x="525485" y="1417639"/>
            <a:ext cx="7203535" cy="523220"/>
          </a:xfrm>
          <a:prstGeom prst="rect">
            <a:avLst/>
          </a:prstGeom>
          <a:noFill/>
        </p:spPr>
        <p:txBody>
          <a:bodyPr wrap="square" rtlCol="0">
            <a:spAutoFit/>
          </a:bodyPr>
          <a:lstStyle/>
          <a:p>
            <a:endParaRPr lang="en-US" sz="1400" dirty="0"/>
          </a:p>
          <a:p>
            <a:pPr marL="285750" indent="-285750">
              <a:buFont typeface="Arial"/>
              <a:buChar char="•"/>
            </a:pPr>
            <a:endParaRPr lang="en-US" sz="1400" dirty="0"/>
          </a:p>
        </p:txBody>
      </p:sp>
      <p:sp>
        <p:nvSpPr>
          <p:cNvPr id="6" name="TextBox 5"/>
          <p:cNvSpPr txBox="1"/>
          <p:nvPr/>
        </p:nvSpPr>
        <p:spPr>
          <a:xfrm>
            <a:off x="355390" y="1417639"/>
            <a:ext cx="8425351" cy="954107"/>
          </a:xfrm>
          <a:prstGeom prst="rect">
            <a:avLst/>
          </a:prstGeom>
          <a:noFill/>
        </p:spPr>
        <p:txBody>
          <a:bodyPr wrap="square" rtlCol="0">
            <a:spAutoFit/>
          </a:bodyPr>
          <a:lstStyle/>
          <a:p>
            <a:pPr marL="285750" indent="-285750">
              <a:buFont typeface="Arial"/>
              <a:buChar char="•"/>
            </a:pPr>
            <a:r>
              <a:rPr lang="en-US" sz="1400" b="1" dirty="0"/>
              <a:t>Considered the Father of aviation</a:t>
            </a:r>
          </a:p>
          <a:p>
            <a:pPr marL="285750" indent="-285750">
              <a:buFont typeface="Arial"/>
              <a:buChar char="•"/>
            </a:pPr>
            <a:endParaRPr lang="en-US" sz="1400" b="1" dirty="0"/>
          </a:p>
          <a:p>
            <a:pPr marL="285750" indent="-285750">
              <a:buFont typeface="Arial"/>
              <a:buChar char="•"/>
            </a:pPr>
            <a:r>
              <a:rPr lang="en-US" sz="1400" b="1" dirty="0"/>
              <a:t>Lived in 1800’s </a:t>
            </a:r>
          </a:p>
          <a:p>
            <a:pPr marL="285750" indent="-285750">
              <a:buFont typeface="Arial"/>
              <a:buChar char="•"/>
            </a:pPr>
            <a:endParaRPr lang="en-US" sz="1400" b="1" dirty="0"/>
          </a:p>
        </p:txBody>
      </p:sp>
      <p:pic>
        <p:nvPicPr>
          <p:cNvPr id="3" name="Picture 2"/>
          <p:cNvPicPr>
            <a:picLocks noChangeAspect="1"/>
          </p:cNvPicPr>
          <p:nvPr/>
        </p:nvPicPr>
        <p:blipFill>
          <a:blip r:embed="rId3"/>
          <a:stretch>
            <a:fillRect/>
          </a:stretch>
        </p:blipFill>
        <p:spPr>
          <a:xfrm>
            <a:off x="6420552" y="517363"/>
            <a:ext cx="2187770" cy="2692640"/>
          </a:xfrm>
          <a:prstGeom prst="rect">
            <a:avLst/>
          </a:prstGeom>
          <a:ln w="57150" cmpd="sng">
            <a:solidFill>
              <a:schemeClr val="bg1"/>
            </a:solidFill>
          </a:ln>
        </p:spPr>
      </p:pic>
      <p:cxnSp>
        <p:nvCxnSpPr>
          <p:cNvPr id="32" name="Straight Connector 31"/>
          <p:cNvCxnSpPr/>
          <p:nvPr/>
        </p:nvCxnSpPr>
        <p:spPr>
          <a:xfrm>
            <a:off x="1526626" y="7857604"/>
            <a:ext cx="0" cy="1355138"/>
          </a:xfrm>
          <a:prstGeom prst="line">
            <a:avLst/>
          </a:prstGeom>
          <a:ln w="3810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6898546" y="4418966"/>
            <a:ext cx="721835" cy="2378505"/>
            <a:chOff x="6898546" y="4418966"/>
            <a:chExt cx="721835" cy="2378505"/>
          </a:xfrm>
        </p:grpSpPr>
        <p:sp>
          <p:nvSpPr>
            <p:cNvPr id="58" name="Freeform 57"/>
            <p:cNvSpPr/>
            <p:nvPr/>
          </p:nvSpPr>
          <p:spPr>
            <a:xfrm>
              <a:off x="6907683" y="4418966"/>
              <a:ext cx="712698" cy="2287142"/>
            </a:xfrm>
            <a:custGeom>
              <a:avLst/>
              <a:gdLst>
                <a:gd name="connsiteX0" fmla="*/ 0 w 712698"/>
                <a:gd name="connsiteY0" fmla="*/ 3045 h 2287142"/>
                <a:gd name="connsiteX1" fmla="*/ 319800 w 712698"/>
                <a:gd name="connsiteY1" fmla="*/ 30454 h 2287142"/>
                <a:gd name="connsiteX2" fmla="*/ 539092 w 712698"/>
                <a:gd name="connsiteY2" fmla="*/ 222318 h 2287142"/>
                <a:gd name="connsiteX3" fmla="*/ 639601 w 712698"/>
                <a:gd name="connsiteY3" fmla="*/ 532955 h 2287142"/>
                <a:gd name="connsiteX4" fmla="*/ 676149 w 712698"/>
                <a:gd name="connsiteY4" fmla="*/ 1519685 h 2287142"/>
                <a:gd name="connsiteX5" fmla="*/ 712698 w 712698"/>
                <a:gd name="connsiteY5" fmla="*/ 2287142 h 228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698" h="2287142">
                  <a:moveTo>
                    <a:pt x="0" y="3045"/>
                  </a:moveTo>
                  <a:cubicBezTo>
                    <a:pt x="114975" y="-1523"/>
                    <a:pt x="229951" y="-6091"/>
                    <a:pt x="319800" y="30454"/>
                  </a:cubicBezTo>
                  <a:cubicBezTo>
                    <a:pt x="409649" y="66999"/>
                    <a:pt x="485792" y="138568"/>
                    <a:pt x="539092" y="222318"/>
                  </a:cubicBezTo>
                  <a:cubicBezTo>
                    <a:pt x="592392" y="306068"/>
                    <a:pt x="616758" y="316727"/>
                    <a:pt x="639601" y="532955"/>
                  </a:cubicBezTo>
                  <a:cubicBezTo>
                    <a:pt x="662444" y="749183"/>
                    <a:pt x="663966" y="1227321"/>
                    <a:pt x="676149" y="1519685"/>
                  </a:cubicBezTo>
                  <a:cubicBezTo>
                    <a:pt x="688332" y="1812049"/>
                    <a:pt x="705084" y="2118119"/>
                    <a:pt x="712698" y="2287142"/>
                  </a:cubicBezTo>
                </a:path>
              </a:pathLst>
            </a:custGeom>
            <a:ln w="5715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Freeform 60"/>
            <p:cNvSpPr/>
            <p:nvPr/>
          </p:nvSpPr>
          <p:spPr>
            <a:xfrm>
              <a:off x="6935094" y="4549922"/>
              <a:ext cx="520818" cy="2211006"/>
            </a:xfrm>
            <a:custGeom>
              <a:avLst/>
              <a:gdLst>
                <a:gd name="connsiteX0" fmla="*/ 0 w 520818"/>
                <a:gd name="connsiteY0" fmla="*/ 0 h 2211006"/>
                <a:gd name="connsiteX1" fmla="*/ 246703 w 520818"/>
                <a:gd name="connsiteY1" fmla="*/ 54819 h 2211006"/>
                <a:gd name="connsiteX2" fmla="*/ 429446 w 520818"/>
                <a:gd name="connsiteY2" fmla="*/ 319774 h 2211006"/>
                <a:gd name="connsiteX3" fmla="*/ 465995 w 520818"/>
                <a:gd name="connsiteY3" fmla="*/ 767457 h 2211006"/>
                <a:gd name="connsiteX4" fmla="*/ 511681 w 520818"/>
                <a:gd name="connsiteY4" fmla="*/ 1946051 h 2211006"/>
                <a:gd name="connsiteX5" fmla="*/ 520818 w 520818"/>
                <a:gd name="connsiteY5" fmla="*/ 2211006 h 221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818" h="2211006">
                  <a:moveTo>
                    <a:pt x="0" y="0"/>
                  </a:moveTo>
                  <a:cubicBezTo>
                    <a:pt x="87564" y="761"/>
                    <a:pt x="175129" y="1523"/>
                    <a:pt x="246703" y="54819"/>
                  </a:cubicBezTo>
                  <a:cubicBezTo>
                    <a:pt x="318277" y="108115"/>
                    <a:pt x="392897" y="201001"/>
                    <a:pt x="429446" y="319774"/>
                  </a:cubicBezTo>
                  <a:cubicBezTo>
                    <a:pt x="465995" y="438547"/>
                    <a:pt x="452289" y="496411"/>
                    <a:pt x="465995" y="767457"/>
                  </a:cubicBezTo>
                  <a:cubicBezTo>
                    <a:pt x="479701" y="1038503"/>
                    <a:pt x="502544" y="1705460"/>
                    <a:pt x="511681" y="1946051"/>
                  </a:cubicBezTo>
                  <a:cubicBezTo>
                    <a:pt x="520818" y="2186642"/>
                    <a:pt x="520818" y="2211006"/>
                    <a:pt x="520818" y="2211006"/>
                  </a:cubicBezTo>
                </a:path>
              </a:pathLst>
            </a:custGeom>
            <a:ln w="5715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Freeform 61"/>
            <p:cNvSpPr/>
            <p:nvPr/>
          </p:nvSpPr>
          <p:spPr>
            <a:xfrm>
              <a:off x="6962506" y="4677832"/>
              <a:ext cx="310663" cy="1946050"/>
            </a:xfrm>
            <a:custGeom>
              <a:avLst/>
              <a:gdLst>
                <a:gd name="connsiteX0" fmla="*/ 0 w 310663"/>
                <a:gd name="connsiteY0" fmla="*/ 0 h 1946050"/>
                <a:gd name="connsiteX1" fmla="*/ 109645 w 310663"/>
                <a:gd name="connsiteY1" fmla="*/ 36545 h 1946050"/>
                <a:gd name="connsiteX2" fmla="*/ 219291 w 310663"/>
                <a:gd name="connsiteY2" fmla="*/ 191864 h 1946050"/>
                <a:gd name="connsiteX3" fmla="*/ 255840 w 310663"/>
                <a:gd name="connsiteY3" fmla="*/ 593865 h 1946050"/>
                <a:gd name="connsiteX4" fmla="*/ 310663 w 310663"/>
                <a:gd name="connsiteY4" fmla="*/ 1946050 h 194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63" h="1946050">
                  <a:moveTo>
                    <a:pt x="0" y="0"/>
                  </a:moveTo>
                  <a:cubicBezTo>
                    <a:pt x="36548" y="2284"/>
                    <a:pt x="73097" y="4568"/>
                    <a:pt x="109645" y="36545"/>
                  </a:cubicBezTo>
                  <a:cubicBezTo>
                    <a:pt x="146193" y="68522"/>
                    <a:pt x="194925" y="98977"/>
                    <a:pt x="219291" y="191864"/>
                  </a:cubicBezTo>
                  <a:cubicBezTo>
                    <a:pt x="243657" y="284751"/>
                    <a:pt x="240611" y="301501"/>
                    <a:pt x="255840" y="593865"/>
                  </a:cubicBezTo>
                  <a:cubicBezTo>
                    <a:pt x="271069" y="886229"/>
                    <a:pt x="310663" y="1946050"/>
                    <a:pt x="310663" y="1946050"/>
                  </a:cubicBezTo>
                </a:path>
              </a:pathLst>
            </a:custGeom>
            <a:ln w="5715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Freeform 63"/>
            <p:cNvSpPr/>
            <p:nvPr/>
          </p:nvSpPr>
          <p:spPr>
            <a:xfrm>
              <a:off x="6898546" y="4869694"/>
              <a:ext cx="195264" cy="1927777"/>
            </a:xfrm>
            <a:custGeom>
              <a:avLst/>
              <a:gdLst>
                <a:gd name="connsiteX0" fmla="*/ 0 w 195264"/>
                <a:gd name="connsiteY0" fmla="*/ 0 h 1927777"/>
                <a:gd name="connsiteX1" fmla="*/ 146194 w 195264"/>
                <a:gd name="connsiteY1" fmla="*/ 210137 h 1927777"/>
                <a:gd name="connsiteX2" fmla="*/ 191880 w 195264"/>
                <a:gd name="connsiteY2" fmla="*/ 968457 h 1927777"/>
                <a:gd name="connsiteX3" fmla="*/ 191880 w 195264"/>
                <a:gd name="connsiteY3" fmla="*/ 1927777 h 1927777"/>
              </a:gdLst>
              <a:ahLst/>
              <a:cxnLst>
                <a:cxn ang="0">
                  <a:pos x="connsiteX0" y="connsiteY0"/>
                </a:cxn>
                <a:cxn ang="0">
                  <a:pos x="connsiteX1" y="connsiteY1"/>
                </a:cxn>
                <a:cxn ang="0">
                  <a:pos x="connsiteX2" y="connsiteY2"/>
                </a:cxn>
                <a:cxn ang="0">
                  <a:pos x="connsiteX3" y="connsiteY3"/>
                </a:cxn>
              </a:cxnLst>
              <a:rect l="l" t="t" r="r" b="b"/>
              <a:pathLst>
                <a:path w="195264" h="1927777">
                  <a:moveTo>
                    <a:pt x="0" y="0"/>
                  </a:moveTo>
                  <a:cubicBezTo>
                    <a:pt x="57107" y="24364"/>
                    <a:pt x="114214" y="48728"/>
                    <a:pt x="146194" y="210137"/>
                  </a:cubicBezTo>
                  <a:cubicBezTo>
                    <a:pt x="178174" y="371547"/>
                    <a:pt x="184266" y="682184"/>
                    <a:pt x="191880" y="968457"/>
                  </a:cubicBezTo>
                  <a:cubicBezTo>
                    <a:pt x="199494" y="1254730"/>
                    <a:pt x="191880" y="1927777"/>
                    <a:pt x="191880" y="1927777"/>
                  </a:cubicBezTo>
                </a:path>
              </a:pathLst>
            </a:custGeom>
            <a:ln w="5715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71802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34285" y="3962531"/>
            <a:ext cx="1822627" cy="1326685"/>
          </a:xfrm>
          <a:prstGeom prst="rect">
            <a:avLst/>
          </a:prstGeom>
          <a:pattFill prst="pct50">
            <a:fgClr>
              <a:schemeClr val="tx1">
                <a:lumMod val="75000"/>
              </a:schemeClr>
            </a:fgClr>
            <a:bgClr>
              <a:prstClr val="white"/>
            </a:bgClr>
          </a:pattFill>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p:cNvSpPr txBox="1"/>
          <p:nvPr/>
        </p:nvSpPr>
        <p:spPr>
          <a:xfrm>
            <a:off x="2445846" y="4115397"/>
            <a:ext cx="1822627" cy="400110"/>
          </a:xfrm>
          <a:prstGeom prst="rect">
            <a:avLst/>
          </a:prstGeom>
          <a:noFill/>
        </p:spPr>
        <p:txBody>
          <a:bodyPr wrap="square" rtlCol="0">
            <a:spAutoFit/>
          </a:bodyPr>
          <a:lstStyle/>
          <a:p>
            <a:r>
              <a:rPr lang="en-US" sz="2000" b="1" dirty="0">
                <a:solidFill>
                  <a:schemeClr val="bg1"/>
                </a:solidFill>
              </a:rPr>
              <a:t>PUMP</a:t>
            </a:r>
          </a:p>
        </p:txBody>
      </p:sp>
      <p:sp>
        <p:nvSpPr>
          <p:cNvPr id="19" name="Rectangle 18"/>
          <p:cNvSpPr/>
          <p:nvPr/>
        </p:nvSpPr>
        <p:spPr>
          <a:xfrm>
            <a:off x="729051" y="4385828"/>
            <a:ext cx="1305234" cy="505604"/>
          </a:xfrm>
          <a:prstGeom prst="rect">
            <a:avLst/>
          </a:prstGeom>
          <a:solidFill>
            <a:schemeClr val="tx1">
              <a:lumMod val="75000"/>
            </a:schemeClr>
          </a:solidFill>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rot="5400000">
            <a:off x="329236" y="5209272"/>
            <a:ext cx="1305234" cy="505604"/>
          </a:xfrm>
          <a:prstGeom prst="rect">
            <a:avLst/>
          </a:prstGeom>
          <a:solidFill>
            <a:schemeClr val="tx1">
              <a:lumMod val="75000"/>
            </a:schemeClr>
          </a:solidFill>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823120" y="4397927"/>
            <a:ext cx="670256" cy="422955"/>
          </a:xfrm>
          <a:prstGeom prst="rect">
            <a:avLst/>
          </a:prstGeom>
          <a:solidFill>
            <a:schemeClr val="tx1">
              <a:lumMod val="75000"/>
            </a:schemeClr>
          </a:solidFill>
          <a:ln w="76200" cmpd="sng">
            <a:solidFill>
              <a:schemeClr val="tx1">
                <a:lumMod val="75000"/>
              </a:schemeClr>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3" name="Straight Connector 22"/>
          <p:cNvCxnSpPr/>
          <p:nvPr/>
        </p:nvCxnSpPr>
        <p:spPr>
          <a:xfrm flipH="1">
            <a:off x="729051" y="4397586"/>
            <a:ext cx="1305234" cy="0"/>
          </a:xfrm>
          <a:prstGeom prst="line">
            <a:avLst/>
          </a:prstGeom>
          <a:ln w="7620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39" name="Freeform 38"/>
          <p:cNvSpPr/>
          <p:nvPr/>
        </p:nvSpPr>
        <p:spPr>
          <a:xfrm>
            <a:off x="-210154" y="5582332"/>
            <a:ext cx="2658909" cy="310637"/>
          </a:xfrm>
          <a:custGeom>
            <a:avLst/>
            <a:gdLst>
              <a:gd name="connsiteX0" fmla="*/ 0 w 2658909"/>
              <a:gd name="connsiteY0" fmla="*/ 0 h 310637"/>
              <a:gd name="connsiteX1" fmla="*/ 0 w 2658909"/>
              <a:gd name="connsiteY1" fmla="*/ 0 h 310637"/>
              <a:gd name="connsiteX2" fmla="*/ 27411 w 2658909"/>
              <a:gd name="connsiteY2" fmla="*/ 100500 h 310637"/>
              <a:gd name="connsiteX3" fmla="*/ 45685 w 2658909"/>
              <a:gd name="connsiteY3" fmla="*/ 127909 h 310637"/>
              <a:gd name="connsiteX4" fmla="*/ 63960 w 2658909"/>
              <a:gd name="connsiteY4" fmla="*/ 210137 h 310637"/>
              <a:gd name="connsiteX5" fmla="*/ 155331 w 2658909"/>
              <a:gd name="connsiteY5" fmla="*/ 301501 h 310637"/>
              <a:gd name="connsiteX6" fmla="*/ 182743 w 2658909"/>
              <a:gd name="connsiteY6" fmla="*/ 310637 h 310637"/>
              <a:gd name="connsiteX7" fmla="*/ 310663 w 2658909"/>
              <a:gd name="connsiteY7" fmla="*/ 301501 h 310637"/>
              <a:gd name="connsiteX8" fmla="*/ 347211 w 2658909"/>
              <a:gd name="connsiteY8" fmla="*/ 237546 h 310637"/>
              <a:gd name="connsiteX9" fmla="*/ 356348 w 2658909"/>
              <a:gd name="connsiteY9" fmla="*/ 201001 h 310637"/>
              <a:gd name="connsiteX10" fmla="*/ 374623 w 2658909"/>
              <a:gd name="connsiteY10" fmla="*/ 137046 h 310637"/>
              <a:gd name="connsiteX11" fmla="*/ 383760 w 2658909"/>
              <a:gd name="connsiteY11" fmla="*/ 82228 h 310637"/>
              <a:gd name="connsiteX12" fmla="*/ 402034 w 2658909"/>
              <a:gd name="connsiteY12" fmla="*/ 118773 h 310637"/>
              <a:gd name="connsiteX13" fmla="*/ 429446 w 2658909"/>
              <a:gd name="connsiteY13" fmla="*/ 155319 h 310637"/>
              <a:gd name="connsiteX14" fmla="*/ 447720 w 2658909"/>
              <a:gd name="connsiteY14" fmla="*/ 201001 h 310637"/>
              <a:gd name="connsiteX15" fmla="*/ 484268 w 2658909"/>
              <a:gd name="connsiteY15" fmla="*/ 228410 h 310637"/>
              <a:gd name="connsiteX16" fmla="*/ 529954 w 2658909"/>
              <a:gd name="connsiteY16" fmla="*/ 274092 h 310637"/>
              <a:gd name="connsiteX17" fmla="*/ 557366 w 2658909"/>
              <a:gd name="connsiteY17" fmla="*/ 301501 h 310637"/>
              <a:gd name="connsiteX18" fmla="*/ 657874 w 2658909"/>
              <a:gd name="connsiteY18" fmla="*/ 292364 h 310637"/>
              <a:gd name="connsiteX19" fmla="*/ 676149 w 2658909"/>
              <a:gd name="connsiteY19" fmla="*/ 246682 h 310637"/>
              <a:gd name="connsiteX20" fmla="*/ 703560 w 2658909"/>
              <a:gd name="connsiteY20" fmla="*/ 182728 h 310637"/>
              <a:gd name="connsiteX21" fmla="*/ 712697 w 2658909"/>
              <a:gd name="connsiteY21" fmla="*/ 137046 h 310637"/>
              <a:gd name="connsiteX22" fmla="*/ 749246 w 2658909"/>
              <a:gd name="connsiteY22" fmla="*/ 127909 h 310637"/>
              <a:gd name="connsiteX23" fmla="*/ 804069 w 2658909"/>
              <a:gd name="connsiteY23" fmla="*/ 182728 h 310637"/>
              <a:gd name="connsiteX24" fmla="*/ 858891 w 2658909"/>
              <a:gd name="connsiteY24" fmla="*/ 210137 h 310637"/>
              <a:gd name="connsiteX25" fmla="*/ 913714 w 2658909"/>
              <a:gd name="connsiteY25" fmla="*/ 246682 h 310637"/>
              <a:gd name="connsiteX26" fmla="*/ 986812 w 2658909"/>
              <a:gd name="connsiteY26" fmla="*/ 274092 h 310637"/>
              <a:gd name="connsiteX27" fmla="*/ 1041634 w 2658909"/>
              <a:gd name="connsiteY27" fmla="*/ 255819 h 310637"/>
              <a:gd name="connsiteX28" fmla="*/ 1059909 w 2658909"/>
              <a:gd name="connsiteY28" fmla="*/ 182728 h 310637"/>
              <a:gd name="connsiteX29" fmla="*/ 1069046 w 2658909"/>
              <a:gd name="connsiteY29" fmla="*/ 146182 h 310637"/>
              <a:gd name="connsiteX30" fmla="*/ 1133006 w 2658909"/>
              <a:gd name="connsiteY30" fmla="*/ 164455 h 310637"/>
              <a:gd name="connsiteX31" fmla="*/ 1169554 w 2658909"/>
              <a:gd name="connsiteY31" fmla="*/ 219273 h 310637"/>
              <a:gd name="connsiteX32" fmla="*/ 1242652 w 2658909"/>
              <a:gd name="connsiteY32" fmla="*/ 283228 h 310637"/>
              <a:gd name="connsiteX33" fmla="*/ 1279200 w 2658909"/>
              <a:gd name="connsiteY33" fmla="*/ 292364 h 310637"/>
              <a:gd name="connsiteX34" fmla="*/ 1388846 w 2658909"/>
              <a:gd name="connsiteY34" fmla="*/ 255819 h 310637"/>
              <a:gd name="connsiteX35" fmla="*/ 1407120 w 2658909"/>
              <a:gd name="connsiteY35" fmla="*/ 228410 h 310637"/>
              <a:gd name="connsiteX36" fmla="*/ 1416257 w 2658909"/>
              <a:gd name="connsiteY36" fmla="*/ 173591 h 310637"/>
              <a:gd name="connsiteX37" fmla="*/ 1443669 w 2658909"/>
              <a:gd name="connsiteY37" fmla="*/ 155319 h 310637"/>
              <a:gd name="connsiteX38" fmla="*/ 1489355 w 2658909"/>
              <a:gd name="connsiteY38" fmla="*/ 201001 h 310637"/>
              <a:gd name="connsiteX39" fmla="*/ 1535040 w 2658909"/>
              <a:gd name="connsiteY39" fmla="*/ 228410 h 310637"/>
              <a:gd name="connsiteX40" fmla="*/ 1562452 w 2658909"/>
              <a:gd name="connsiteY40" fmla="*/ 246682 h 310637"/>
              <a:gd name="connsiteX41" fmla="*/ 1599000 w 2658909"/>
              <a:gd name="connsiteY41" fmla="*/ 255819 h 310637"/>
              <a:gd name="connsiteX42" fmla="*/ 1708646 w 2658909"/>
              <a:gd name="connsiteY42" fmla="*/ 246682 h 310637"/>
              <a:gd name="connsiteX43" fmla="*/ 1745195 w 2658909"/>
              <a:gd name="connsiteY43" fmla="*/ 201001 h 310637"/>
              <a:gd name="connsiteX44" fmla="*/ 1754332 w 2658909"/>
              <a:gd name="connsiteY44" fmla="*/ 164455 h 310637"/>
              <a:gd name="connsiteX45" fmla="*/ 1763469 w 2658909"/>
              <a:gd name="connsiteY45" fmla="*/ 137046 h 310637"/>
              <a:gd name="connsiteX46" fmla="*/ 1790880 w 2658909"/>
              <a:gd name="connsiteY46" fmla="*/ 118773 h 310637"/>
              <a:gd name="connsiteX47" fmla="*/ 1818292 w 2658909"/>
              <a:gd name="connsiteY47" fmla="*/ 155319 h 310637"/>
              <a:gd name="connsiteX48" fmla="*/ 1836566 w 2658909"/>
              <a:gd name="connsiteY48" fmla="*/ 182728 h 310637"/>
              <a:gd name="connsiteX49" fmla="*/ 1873115 w 2658909"/>
              <a:gd name="connsiteY49" fmla="*/ 219273 h 310637"/>
              <a:gd name="connsiteX50" fmla="*/ 1900526 w 2658909"/>
              <a:gd name="connsiteY50" fmla="*/ 255819 h 310637"/>
              <a:gd name="connsiteX51" fmla="*/ 1927938 w 2658909"/>
              <a:gd name="connsiteY51" fmla="*/ 274092 h 310637"/>
              <a:gd name="connsiteX52" fmla="*/ 1964486 w 2658909"/>
              <a:gd name="connsiteY52" fmla="*/ 301501 h 310637"/>
              <a:gd name="connsiteX53" fmla="*/ 2083269 w 2658909"/>
              <a:gd name="connsiteY53" fmla="*/ 283228 h 310637"/>
              <a:gd name="connsiteX54" fmla="*/ 2128955 w 2658909"/>
              <a:gd name="connsiteY54" fmla="*/ 228410 h 310637"/>
              <a:gd name="connsiteX55" fmla="*/ 2183778 w 2658909"/>
              <a:gd name="connsiteY55" fmla="*/ 155319 h 310637"/>
              <a:gd name="connsiteX56" fmla="*/ 2192915 w 2658909"/>
              <a:gd name="connsiteY56" fmla="*/ 127909 h 310637"/>
              <a:gd name="connsiteX57" fmla="*/ 2220326 w 2658909"/>
              <a:gd name="connsiteY57" fmla="*/ 164455 h 310637"/>
              <a:gd name="connsiteX58" fmla="*/ 2302561 w 2658909"/>
              <a:gd name="connsiteY58" fmla="*/ 228410 h 310637"/>
              <a:gd name="connsiteX59" fmla="*/ 2329972 w 2658909"/>
              <a:gd name="connsiteY59" fmla="*/ 255819 h 310637"/>
              <a:gd name="connsiteX60" fmla="*/ 2403069 w 2658909"/>
              <a:gd name="connsiteY60" fmla="*/ 274092 h 310637"/>
              <a:gd name="connsiteX61" fmla="*/ 2540127 w 2658909"/>
              <a:gd name="connsiteY61" fmla="*/ 228410 h 310637"/>
              <a:gd name="connsiteX62" fmla="*/ 2558401 w 2658909"/>
              <a:gd name="connsiteY62" fmla="*/ 191864 h 310637"/>
              <a:gd name="connsiteX63" fmla="*/ 2613224 w 2658909"/>
              <a:gd name="connsiteY63" fmla="*/ 219273 h 310637"/>
              <a:gd name="connsiteX64" fmla="*/ 2658909 w 2658909"/>
              <a:gd name="connsiteY64" fmla="*/ 237546 h 31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658909" h="310637">
                <a:moveTo>
                  <a:pt x="0" y="0"/>
                </a:moveTo>
                <a:lnTo>
                  <a:pt x="0" y="0"/>
                </a:lnTo>
                <a:cubicBezTo>
                  <a:pt x="9137" y="33500"/>
                  <a:pt x="15731" y="67800"/>
                  <a:pt x="27411" y="100500"/>
                </a:cubicBezTo>
                <a:cubicBezTo>
                  <a:pt x="31104" y="110841"/>
                  <a:pt x="41829" y="117627"/>
                  <a:pt x="45685" y="127909"/>
                </a:cubicBezTo>
                <a:cubicBezTo>
                  <a:pt x="50016" y="139456"/>
                  <a:pt x="56933" y="196084"/>
                  <a:pt x="63960" y="210137"/>
                </a:cubicBezTo>
                <a:cubicBezTo>
                  <a:pt x="83453" y="249119"/>
                  <a:pt x="111474" y="286884"/>
                  <a:pt x="155331" y="301501"/>
                </a:cubicBezTo>
                <a:lnTo>
                  <a:pt x="182743" y="310637"/>
                </a:lnTo>
                <a:cubicBezTo>
                  <a:pt x="225383" y="307592"/>
                  <a:pt x="269191" y="311868"/>
                  <a:pt x="310663" y="301501"/>
                </a:cubicBezTo>
                <a:cubicBezTo>
                  <a:pt x="317976" y="299673"/>
                  <a:pt x="346993" y="238128"/>
                  <a:pt x="347211" y="237546"/>
                </a:cubicBezTo>
                <a:cubicBezTo>
                  <a:pt x="351620" y="225789"/>
                  <a:pt x="352898" y="213074"/>
                  <a:pt x="356348" y="201001"/>
                </a:cubicBezTo>
                <a:cubicBezTo>
                  <a:pt x="367961" y="160360"/>
                  <a:pt x="365101" y="184654"/>
                  <a:pt x="374623" y="137046"/>
                </a:cubicBezTo>
                <a:cubicBezTo>
                  <a:pt x="378256" y="118881"/>
                  <a:pt x="380714" y="100501"/>
                  <a:pt x="383760" y="82228"/>
                </a:cubicBezTo>
                <a:cubicBezTo>
                  <a:pt x="389851" y="94410"/>
                  <a:pt x="394815" y="107224"/>
                  <a:pt x="402034" y="118773"/>
                </a:cubicBezTo>
                <a:cubicBezTo>
                  <a:pt x="410105" y="131686"/>
                  <a:pt x="422050" y="142008"/>
                  <a:pt x="429446" y="155319"/>
                </a:cubicBezTo>
                <a:cubicBezTo>
                  <a:pt x="437411" y="169655"/>
                  <a:pt x="437879" y="187881"/>
                  <a:pt x="447720" y="201001"/>
                </a:cubicBezTo>
                <a:cubicBezTo>
                  <a:pt x="456857" y="213183"/>
                  <a:pt x="472886" y="218294"/>
                  <a:pt x="484268" y="228410"/>
                </a:cubicBezTo>
                <a:cubicBezTo>
                  <a:pt x="500365" y="242717"/>
                  <a:pt x="514725" y="258865"/>
                  <a:pt x="529954" y="274092"/>
                </a:cubicBezTo>
                <a:lnTo>
                  <a:pt x="557366" y="301501"/>
                </a:lnTo>
                <a:cubicBezTo>
                  <a:pt x="590869" y="298455"/>
                  <a:pt x="627329" y="306461"/>
                  <a:pt x="657874" y="292364"/>
                </a:cubicBezTo>
                <a:cubicBezTo>
                  <a:pt x="672765" y="285492"/>
                  <a:pt x="670390" y="262038"/>
                  <a:pt x="676149" y="246682"/>
                </a:cubicBezTo>
                <a:cubicBezTo>
                  <a:pt x="696318" y="192904"/>
                  <a:pt x="671469" y="246905"/>
                  <a:pt x="703560" y="182728"/>
                </a:cubicBezTo>
                <a:cubicBezTo>
                  <a:pt x="706606" y="167501"/>
                  <a:pt x="702755" y="148975"/>
                  <a:pt x="712697" y="137046"/>
                </a:cubicBezTo>
                <a:cubicBezTo>
                  <a:pt x="720737" y="127399"/>
                  <a:pt x="738014" y="122293"/>
                  <a:pt x="749246" y="127909"/>
                </a:cubicBezTo>
                <a:cubicBezTo>
                  <a:pt x="772361" y="139465"/>
                  <a:pt x="782566" y="168393"/>
                  <a:pt x="804069" y="182728"/>
                </a:cubicBezTo>
                <a:cubicBezTo>
                  <a:pt x="839494" y="206343"/>
                  <a:pt x="821062" y="197529"/>
                  <a:pt x="858891" y="210137"/>
                </a:cubicBezTo>
                <a:cubicBezTo>
                  <a:pt x="877165" y="222319"/>
                  <a:pt x="893322" y="238526"/>
                  <a:pt x="913714" y="246682"/>
                </a:cubicBezTo>
                <a:cubicBezTo>
                  <a:pt x="968343" y="268532"/>
                  <a:pt x="943840" y="259769"/>
                  <a:pt x="986812" y="274092"/>
                </a:cubicBezTo>
                <a:cubicBezTo>
                  <a:pt x="1005086" y="268001"/>
                  <a:pt x="1029600" y="270860"/>
                  <a:pt x="1041634" y="255819"/>
                </a:cubicBezTo>
                <a:cubicBezTo>
                  <a:pt x="1057323" y="236209"/>
                  <a:pt x="1053817" y="207092"/>
                  <a:pt x="1059909" y="182728"/>
                </a:cubicBezTo>
                <a:lnTo>
                  <a:pt x="1069046" y="146182"/>
                </a:lnTo>
                <a:cubicBezTo>
                  <a:pt x="1090366" y="152273"/>
                  <a:pt x="1115073" y="151414"/>
                  <a:pt x="1133006" y="164455"/>
                </a:cubicBezTo>
                <a:cubicBezTo>
                  <a:pt x="1150768" y="177371"/>
                  <a:pt x="1154024" y="203745"/>
                  <a:pt x="1169554" y="219273"/>
                </a:cubicBezTo>
                <a:cubicBezTo>
                  <a:pt x="1185964" y="235682"/>
                  <a:pt x="1216209" y="271896"/>
                  <a:pt x="1242652" y="283228"/>
                </a:cubicBezTo>
                <a:cubicBezTo>
                  <a:pt x="1254194" y="288174"/>
                  <a:pt x="1267017" y="289319"/>
                  <a:pt x="1279200" y="292364"/>
                </a:cubicBezTo>
                <a:cubicBezTo>
                  <a:pt x="1425485" y="279067"/>
                  <a:pt x="1358711" y="316084"/>
                  <a:pt x="1388846" y="255819"/>
                </a:cubicBezTo>
                <a:cubicBezTo>
                  <a:pt x="1393757" y="245998"/>
                  <a:pt x="1401029" y="237546"/>
                  <a:pt x="1407120" y="228410"/>
                </a:cubicBezTo>
                <a:cubicBezTo>
                  <a:pt x="1410166" y="210137"/>
                  <a:pt x="1407972" y="190160"/>
                  <a:pt x="1416257" y="173591"/>
                </a:cubicBezTo>
                <a:cubicBezTo>
                  <a:pt x="1421168" y="163769"/>
                  <a:pt x="1433387" y="151463"/>
                  <a:pt x="1443669" y="155319"/>
                </a:cubicBezTo>
                <a:cubicBezTo>
                  <a:pt x="1463834" y="162880"/>
                  <a:pt x="1472538" y="187548"/>
                  <a:pt x="1489355" y="201001"/>
                </a:cubicBezTo>
                <a:cubicBezTo>
                  <a:pt x="1503223" y="212094"/>
                  <a:pt x="1519980" y="218999"/>
                  <a:pt x="1535040" y="228410"/>
                </a:cubicBezTo>
                <a:cubicBezTo>
                  <a:pt x="1544352" y="234230"/>
                  <a:pt x="1552359" y="242357"/>
                  <a:pt x="1562452" y="246682"/>
                </a:cubicBezTo>
                <a:cubicBezTo>
                  <a:pt x="1573994" y="251628"/>
                  <a:pt x="1586817" y="252773"/>
                  <a:pt x="1599000" y="255819"/>
                </a:cubicBezTo>
                <a:cubicBezTo>
                  <a:pt x="1635549" y="252773"/>
                  <a:pt x="1672683" y="253874"/>
                  <a:pt x="1708646" y="246682"/>
                </a:cubicBezTo>
                <a:cubicBezTo>
                  <a:pt x="1736884" y="241035"/>
                  <a:pt x="1738889" y="223071"/>
                  <a:pt x="1745195" y="201001"/>
                </a:cubicBezTo>
                <a:cubicBezTo>
                  <a:pt x="1748645" y="188927"/>
                  <a:pt x="1750882" y="176529"/>
                  <a:pt x="1754332" y="164455"/>
                </a:cubicBezTo>
                <a:cubicBezTo>
                  <a:pt x="1756978" y="155195"/>
                  <a:pt x="1757453" y="144566"/>
                  <a:pt x="1763469" y="137046"/>
                </a:cubicBezTo>
                <a:cubicBezTo>
                  <a:pt x="1770329" y="128471"/>
                  <a:pt x="1781743" y="124864"/>
                  <a:pt x="1790880" y="118773"/>
                </a:cubicBezTo>
                <a:cubicBezTo>
                  <a:pt x="1800017" y="130955"/>
                  <a:pt x="1809440" y="142928"/>
                  <a:pt x="1818292" y="155319"/>
                </a:cubicBezTo>
                <a:cubicBezTo>
                  <a:pt x="1824675" y="164254"/>
                  <a:pt x="1829419" y="174391"/>
                  <a:pt x="1836566" y="182728"/>
                </a:cubicBezTo>
                <a:cubicBezTo>
                  <a:pt x="1847779" y="195808"/>
                  <a:pt x="1861769" y="206308"/>
                  <a:pt x="1873115" y="219273"/>
                </a:cubicBezTo>
                <a:cubicBezTo>
                  <a:pt x="1883143" y="230733"/>
                  <a:pt x="1889758" y="245052"/>
                  <a:pt x="1900526" y="255819"/>
                </a:cubicBezTo>
                <a:cubicBezTo>
                  <a:pt x="1908291" y="263584"/>
                  <a:pt x="1919002" y="267710"/>
                  <a:pt x="1927938" y="274092"/>
                </a:cubicBezTo>
                <a:cubicBezTo>
                  <a:pt x="1940330" y="282943"/>
                  <a:pt x="1952303" y="292365"/>
                  <a:pt x="1964486" y="301501"/>
                </a:cubicBezTo>
                <a:cubicBezTo>
                  <a:pt x="2004080" y="295410"/>
                  <a:pt x="2044836" y="294531"/>
                  <a:pt x="2083269" y="283228"/>
                </a:cubicBezTo>
                <a:cubicBezTo>
                  <a:pt x="2131707" y="268983"/>
                  <a:pt x="2112356" y="258287"/>
                  <a:pt x="2128955" y="228410"/>
                </a:cubicBezTo>
                <a:cubicBezTo>
                  <a:pt x="2154787" y="181916"/>
                  <a:pt x="2156050" y="183042"/>
                  <a:pt x="2183778" y="155319"/>
                </a:cubicBezTo>
                <a:cubicBezTo>
                  <a:pt x="2186824" y="146182"/>
                  <a:pt x="2183572" y="125573"/>
                  <a:pt x="2192915" y="127909"/>
                </a:cubicBezTo>
                <a:cubicBezTo>
                  <a:pt x="2207688" y="131602"/>
                  <a:pt x="2210415" y="152894"/>
                  <a:pt x="2220326" y="164455"/>
                </a:cubicBezTo>
                <a:cubicBezTo>
                  <a:pt x="2297481" y="254462"/>
                  <a:pt x="2178836" y="104694"/>
                  <a:pt x="2302561" y="228410"/>
                </a:cubicBezTo>
                <a:cubicBezTo>
                  <a:pt x="2311698" y="237546"/>
                  <a:pt x="2318209" y="250473"/>
                  <a:pt x="2329972" y="255819"/>
                </a:cubicBezTo>
                <a:cubicBezTo>
                  <a:pt x="2352837" y="266211"/>
                  <a:pt x="2403069" y="274092"/>
                  <a:pt x="2403069" y="274092"/>
                </a:cubicBezTo>
                <a:cubicBezTo>
                  <a:pt x="2475596" y="262005"/>
                  <a:pt x="2503903" y="279120"/>
                  <a:pt x="2540127" y="228410"/>
                </a:cubicBezTo>
                <a:cubicBezTo>
                  <a:pt x="2548044" y="217327"/>
                  <a:pt x="2552310" y="204046"/>
                  <a:pt x="2558401" y="191864"/>
                </a:cubicBezTo>
                <a:cubicBezTo>
                  <a:pt x="2636955" y="244231"/>
                  <a:pt x="2537566" y="181447"/>
                  <a:pt x="2613224" y="219273"/>
                </a:cubicBezTo>
                <a:cubicBezTo>
                  <a:pt x="2656531" y="240925"/>
                  <a:pt x="2623647" y="237546"/>
                  <a:pt x="2658909" y="237546"/>
                </a:cubicBezTo>
              </a:path>
            </a:pathLst>
          </a:custGeom>
          <a:ln w="5715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8" name="Straight Connector 27"/>
          <p:cNvCxnSpPr/>
          <p:nvPr/>
        </p:nvCxnSpPr>
        <p:spPr>
          <a:xfrm>
            <a:off x="2445846" y="5528782"/>
            <a:ext cx="0" cy="1355138"/>
          </a:xfrm>
          <a:prstGeom prst="line">
            <a:avLst/>
          </a:prstGeom>
          <a:ln w="5715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87377" y="4607993"/>
            <a:ext cx="0" cy="566878"/>
          </a:xfrm>
          <a:prstGeom prst="line">
            <a:avLst/>
          </a:prstGeom>
          <a:ln w="38100" cmpd="sng">
            <a:solidFill>
              <a:schemeClr val="tx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52371"/>
            <a:ext cx="7467600" cy="1143000"/>
          </a:xfrm>
        </p:spPr>
        <p:txBody>
          <a:bodyPr>
            <a:normAutofit/>
          </a:bodyPr>
          <a:lstStyle/>
          <a:p>
            <a:r>
              <a:rPr lang="en-US" sz="3600" b="1" i="1" dirty="0">
                <a:latin typeface="+mn-lt"/>
              </a:rPr>
              <a:t>Daniel Bernoulli</a:t>
            </a:r>
          </a:p>
        </p:txBody>
      </p:sp>
      <p:sp>
        <p:nvSpPr>
          <p:cNvPr id="5" name="TextBox 4"/>
          <p:cNvSpPr txBox="1"/>
          <p:nvPr/>
        </p:nvSpPr>
        <p:spPr>
          <a:xfrm>
            <a:off x="525485" y="1417639"/>
            <a:ext cx="7203535" cy="523220"/>
          </a:xfrm>
          <a:prstGeom prst="rect">
            <a:avLst/>
          </a:prstGeom>
          <a:noFill/>
        </p:spPr>
        <p:txBody>
          <a:bodyPr wrap="square" rtlCol="0">
            <a:spAutoFit/>
          </a:bodyPr>
          <a:lstStyle/>
          <a:p>
            <a:endParaRPr lang="en-US" sz="1400" dirty="0"/>
          </a:p>
          <a:p>
            <a:pPr marL="285750" indent="-285750">
              <a:buFont typeface="Arial"/>
              <a:buChar char="•"/>
            </a:pPr>
            <a:endParaRPr lang="en-US" sz="1400" dirty="0"/>
          </a:p>
        </p:txBody>
      </p:sp>
      <p:sp>
        <p:nvSpPr>
          <p:cNvPr id="7" name="Right Arrow 6"/>
          <p:cNvSpPr/>
          <p:nvPr/>
        </p:nvSpPr>
        <p:spPr>
          <a:xfrm>
            <a:off x="7924800" y="5962952"/>
            <a:ext cx="1134533" cy="798286"/>
          </a:xfrm>
          <a:prstGeom prst="rightArrow">
            <a:avLst/>
          </a:prstGeom>
          <a:solidFill>
            <a:schemeClr val="accent5">
              <a:lumMod val="60000"/>
              <a:lumOff val="40000"/>
            </a:schemeClr>
          </a:solidFill>
          <a:effectLst>
            <a:glow>
              <a:schemeClr val="accent1">
                <a:tint val="30000"/>
                <a:shade val="95000"/>
                <a:satMod val="300000"/>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NEXT</a:t>
            </a:r>
          </a:p>
        </p:txBody>
      </p:sp>
      <p:sp>
        <p:nvSpPr>
          <p:cNvPr id="6" name="TextBox 5"/>
          <p:cNvSpPr txBox="1"/>
          <p:nvPr/>
        </p:nvSpPr>
        <p:spPr>
          <a:xfrm>
            <a:off x="355390" y="1417639"/>
            <a:ext cx="8425351" cy="1600438"/>
          </a:xfrm>
          <a:prstGeom prst="rect">
            <a:avLst/>
          </a:prstGeom>
          <a:noFill/>
        </p:spPr>
        <p:txBody>
          <a:bodyPr wrap="square" rtlCol="0">
            <a:spAutoFit/>
          </a:bodyPr>
          <a:lstStyle/>
          <a:p>
            <a:pPr marL="285750" indent="-285750">
              <a:buFont typeface="Arial"/>
              <a:buChar char="•"/>
            </a:pPr>
            <a:r>
              <a:rPr lang="en-US" sz="1400" b="1" dirty="0"/>
              <a:t>When your force a fluid through a </a:t>
            </a:r>
            <a:r>
              <a:rPr lang="en-US" sz="1400" b="1" dirty="0" err="1"/>
              <a:t>venturi</a:t>
            </a:r>
            <a:endParaRPr lang="en-US" sz="1400" b="1" dirty="0"/>
          </a:p>
          <a:p>
            <a:pPr marL="342900" indent="-342900">
              <a:buFont typeface="+mj-lt"/>
              <a:buAutoNum type="arabicPeriod"/>
            </a:pPr>
            <a:endParaRPr lang="en-US" sz="1400" dirty="0"/>
          </a:p>
          <a:p>
            <a:pPr marL="342900" indent="-342900">
              <a:buFont typeface="+mj-lt"/>
              <a:buAutoNum type="arabicPeriod"/>
            </a:pPr>
            <a:endParaRPr lang="en-US" sz="1400" dirty="0"/>
          </a:p>
          <a:p>
            <a:pPr marL="800100" lvl="1" indent="-342900">
              <a:buFont typeface="+mj-lt"/>
              <a:buAutoNum type="arabicPeriod"/>
            </a:pPr>
            <a:r>
              <a:rPr lang="en-US" sz="1400" b="1" dirty="0"/>
              <a:t>The speed will increase</a:t>
            </a:r>
          </a:p>
          <a:p>
            <a:pPr marL="742950" lvl="1" indent="-285750">
              <a:buFont typeface="Arial"/>
              <a:buChar char="•"/>
            </a:pPr>
            <a:endParaRPr lang="en-US" sz="1400" b="1" dirty="0"/>
          </a:p>
          <a:p>
            <a:pPr marL="800100" lvl="1" indent="-342900">
              <a:buFont typeface="+mj-lt"/>
              <a:buAutoNum type="arabicPeriod"/>
            </a:pPr>
            <a:r>
              <a:rPr lang="en-US" sz="1400" b="1" dirty="0"/>
              <a:t>The pressure will drop</a:t>
            </a:r>
          </a:p>
          <a:p>
            <a:pPr marL="285750" indent="-285750">
              <a:buFont typeface="Arial"/>
              <a:buChar char="•"/>
            </a:pPr>
            <a:endParaRPr lang="en-US" sz="1400" b="1" dirty="0"/>
          </a:p>
        </p:txBody>
      </p:sp>
      <p:pic>
        <p:nvPicPr>
          <p:cNvPr id="3" name="Picture 2"/>
          <p:cNvPicPr>
            <a:picLocks noChangeAspect="1"/>
          </p:cNvPicPr>
          <p:nvPr/>
        </p:nvPicPr>
        <p:blipFill>
          <a:blip r:embed="rId3"/>
          <a:stretch>
            <a:fillRect/>
          </a:stretch>
        </p:blipFill>
        <p:spPr>
          <a:xfrm>
            <a:off x="6420552" y="517363"/>
            <a:ext cx="2187770" cy="2692640"/>
          </a:xfrm>
          <a:prstGeom prst="rect">
            <a:avLst/>
          </a:prstGeom>
          <a:ln w="57150" cmpd="sng">
            <a:solidFill>
              <a:schemeClr val="bg1"/>
            </a:solidFill>
          </a:ln>
        </p:spPr>
      </p:pic>
      <p:cxnSp>
        <p:nvCxnSpPr>
          <p:cNvPr id="32" name="Straight Connector 31"/>
          <p:cNvCxnSpPr/>
          <p:nvPr/>
        </p:nvCxnSpPr>
        <p:spPr>
          <a:xfrm>
            <a:off x="1526626" y="7857604"/>
            <a:ext cx="0" cy="1355138"/>
          </a:xfrm>
          <a:prstGeom prst="line">
            <a:avLst/>
          </a:prstGeom>
          <a:ln w="3810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856911" y="4385828"/>
            <a:ext cx="2922851" cy="505604"/>
          </a:xfrm>
          <a:prstGeom prst="rect">
            <a:avLst/>
          </a:prstGeom>
          <a:solidFill>
            <a:schemeClr val="tx1">
              <a:lumMod val="75000"/>
            </a:schemeClr>
          </a:solidFill>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a:off x="-67386" y="6207900"/>
            <a:ext cx="2482980" cy="681200"/>
          </a:xfrm>
          <a:prstGeom prst="rect">
            <a:avLst/>
          </a:prstGeom>
          <a:solidFill>
            <a:srgbClr val="0000FF"/>
          </a:solidFill>
          <a:ln w="76200" cmpd="sng">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68" name="Straight Connector 67"/>
          <p:cNvCxnSpPr/>
          <p:nvPr/>
        </p:nvCxnSpPr>
        <p:spPr>
          <a:xfrm flipV="1">
            <a:off x="2379308" y="5767284"/>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2319178" y="5846011"/>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2264230" y="5846331"/>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2198917" y="5870893"/>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2143969" y="5846331"/>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2034285" y="5767284"/>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V="1">
            <a:off x="1961504" y="5767284"/>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1885822" y="5846331"/>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1830875" y="5870893"/>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1755194" y="5870893"/>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V="1">
            <a:off x="2104573" y="5803573"/>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V="1">
            <a:off x="1508929" y="5846011"/>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V="1">
            <a:off x="1575354" y="5725915"/>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V="1">
            <a:off x="1621455" y="5793896"/>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flipV="1">
            <a:off x="1680549" y="5846011"/>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1311471" y="5803573"/>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1386116" y="5829521"/>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V="1">
            <a:off x="1445210" y="5829521"/>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V="1">
            <a:off x="576426" y="5767284"/>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V="1">
            <a:off x="393961" y="5870893"/>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V="1">
            <a:off x="457200" y="5870893"/>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V="1">
            <a:off x="525485" y="5725915"/>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V="1">
            <a:off x="648998" y="5819124"/>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V="1">
            <a:off x="202165" y="5725915"/>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271626" y="5829521"/>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343988" y="5870893"/>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V="1">
            <a:off x="36288" y="5891697"/>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V="1">
            <a:off x="105748" y="5891697"/>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V="1">
            <a:off x="154475" y="5810860"/>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25913" y="5905107"/>
            <a:ext cx="0" cy="77755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V="1">
            <a:off x="581610" y="6169473"/>
            <a:ext cx="715604" cy="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734010" y="6321873"/>
            <a:ext cx="715604" cy="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V="1">
            <a:off x="670512" y="6104188"/>
            <a:ext cx="715604" cy="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flipV="1">
            <a:off x="670512" y="6033660"/>
            <a:ext cx="715604" cy="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648998" y="5962952"/>
            <a:ext cx="715604" cy="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666843" y="5905106"/>
            <a:ext cx="715604" cy="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V="1">
            <a:off x="792020" y="5755107"/>
            <a:ext cx="95443" cy="359584"/>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V="1">
            <a:off x="581385" y="5832486"/>
            <a:ext cx="147441" cy="352624"/>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971679" y="5822347"/>
            <a:ext cx="0" cy="61146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927100" y="5767284"/>
            <a:ext cx="0" cy="61146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1234655" y="5793896"/>
            <a:ext cx="0" cy="61146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1234655" y="5727930"/>
            <a:ext cx="0" cy="61146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1297214" y="5767284"/>
            <a:ext cx="0" cy="611461"/>
          </a:xfrm>
          <a:prstGeom prst="line">
            <a:avLst/>
          </a:prstGeom>
          <a:ln w="76200" cmpd="sng">
            <a:solidFill>
              <a:srgbClr val="0000FF"/>
            </a:solidFill>
            <a:prstDash val="solid"/>
          </a:ln>
          <a:effectLst/>
        </p:spPr>
        <p:style>
          <a:lnRef idx="2">
            <a:schemeClr val="accent1"/>
          </a:lnRef>
          <a:fillRef idx="0">
            <a:schemeClr val="accent1"/>
          </a:fillRef>
          <a:effectRef idx="1">
            <a:schemeClr val="accent1"/>
          </a:effectRef>
          <a:fontRef idx="minor">
            <a:schemeClr val="tx1"/>
          </a:fontRef>
        </p:style>
      </p:cxnSp>
      <p:sp>
        <p:nvSpPr>
          <p:cNvPr id="118" name="Freeform 117"/>
          <p:cNvSpPr/>
          <p:nvPr/>
        </p:nvSpPr>
        <p:spPr>
          <a:xfrm>
            <a:off x="4697962" y="4700515"/>
            <a:ext cx="1725500" cy="402582"/>
          </a:xfrm>
          <a:custGeom>
            <a:avLst/>
            <a:gdLst>
              <a:gd name="connsiteX0" fmla="*/ 0 w 1725500"/>
              <a:gd name="connsiteY0" fmla="*/ 379574 h 402582"/>
              <a:gd name="connsiteX1" fmla="*/ 46013 w 1725500"/>
              <a:gd name="connsiteY1" fmla="*/ 218521 h 402582"/>
              <a:gd name="connsiteX2" fmla="*/ 96628 w 1725500"/>
              <a:gd name="connsiteY2" fmla="*/ 112686 h 402582"/>
              <a:gd name="connsiteX3" fmla="*/ 197857 w 1725500"/>
              <a:gd name="connsiteY3" fmla="*/ 39062 h 402582"/>
              <a:gd name="connsiteX4" fmla="*/ 372708 w 1725500"/>
              <a:gd name="connsiteY4" fmla="*/ 6851 h 402582"/>
              <a:gd name="connsiteX5" fmla="*/ 616578 w 1725500"/>
              <a:gd name="connsiteY5" fmla="*/ 6851 h 402582"/>
              <a:gd name="connsiteX6" fmla="*/ 929469 w 1725500"/>
              <a:gd name="connsiteY6" fmla="*/ 80475 h 402582"/>
              <a:gd name="connsiteX7" fmla="*/ 1260765 w 1725500"/>
              <a:gd name="connsiteY7" fmla="*/ 195513 h 402582"/>
              <a:gd name="connsiteX8" fmla="*/ 1555250 w 1725500"/>
              <a:gd name="connsiteY8" fmla="*/ 315153 h 402582"/>
              <a:gd name="connsiteX9" fmla="*/ 1725500 w 1725500"/>
              <a:gd name="connsiteY9" fmla="*/ 402582 h 4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500" h="402582">
                <a:moveTo>
                  <a:pt x="0" y="379574"/>
                </a:moveTo>
                <a:cubicBezTo>
                  <a:pt x="14954" y="321288"/>
                  <a:pt x="29908" y="263002"/>
                  <a:pt x="46013" y="218521"/>
                </a:cubicBezTo>
                <a:cubicBezTo>
                  <a:pt x="62118" y="174040"/>
                  <a:pt x="71321" y="142596"/>
                  <a:pt x="96628" y="112686"/>
                </a:cubicBezTo>
                <a:cubicBezTo>
                  <a:pt x="121935" y="82776"/>
                  <a:pt x="151844" y="56701"/>
                  <a:pt x="197857" y="39062"/>
                </a:cubicBezTo>
                <a:cubicBezTo>
                  <a:pt x="243870" y="21423"/>
                  <a:pt x="302921" y="12219"/>
                  <a:pt x="372708" y="6851"/>
                </a:cubicBezTo>
                <a:cubicBezTo>
                  <a:pt x="442495" y="1483"/>
                  <a:pt x="523785" y="-5420"/>
                  <a:pt x="616578" y="6851"/>
                </a:cubicBezTo>
                <a:cubicBezTo>
                  <a:pt x="709371" y="19122"/>
                  <a:pt x="822105" y="49031"/>
                  <a:pt x="929469" y="80475"/>
                </a:cubicBezTo>
                <a:cubicBezTo>
                  <a:pt x="1036834" y="111919"/>
                  <a:pt x="1156468" y="156400"/>
                  <a:pt x="1260765" y="195513"/>
                </a:cubicBezTo>
                <a:cubicBezTo>
                  <a:pt x="1365062" y="234626"/>
                  <a:pt x="1477794" y="280642"/>
                  <a:pt x="1555250" y="315153"/>
                </a:cubicBezTo>
                <a:cubicBezTo>
                  <a:pt x="1632706" y="349664"/>
                  <a:pt x="1725500" y="402582"/>
                  <a:pt x="1725500" y="402582"/>
                </a:cubicBezTo>
              </a:path>
            </a:pathLst>
          </a:cu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0" name="Straight Connector 119"/>
          <p:cNvCxnSpPr/>
          <p:nvPr/>
        </p:nvCxnSpPr>
        <p:spPr>
          <a:xfrm flipV="1">
            <a:off x="4854407" y="4932836"/>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flipV="1">
            <a:off x="4831956" y="4783780"/>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flipV="1">
            <a:off x="4872812" y="4754646"/>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flipV="1">
            <a:off x="4743975" y="4820882"/>
            <a:ext cx="70687"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V="1">
            <a:off x="4928584" y="4746717"/>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flipV="1">
            <a:off x="5006807" y="4746717"/>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flipV="1">
            <a:off x="5085029" y="4746717"/>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V="1">
            <a:off x="5154049" y="4746717"/>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V="1">
            <a:off x="5218468" y="4728856"/>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V="1">
            <a:off x="5278285" y="4728856"/>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V="1">
            <a:off x="5347306" y="4733712"/>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V="1">
            <a:off x="5411724" y="4744173"/>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V="1">
            <a:off x="5471541" y="4754646"/>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flipV="1">
            <a:off x="5554365" y="4754650"/>
            <a:ext cx="0" cy="420221"/>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H="1" flipV="1">
            <a:off x="5554365" y="4820882"/>
            <a:ext cx="368107" cy="233114"/>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flipV="1">
            <a:off x="5604980" y="4860339"/>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H="1" flipV="1">
            <a:off x="5699307" y="4860339"/>
            <a:ext cx="446329" cy="193507"/>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V="1">
            <a:off x="4988402" y="4746717"/>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V="1">
            <a:off x="5066624" y="4735774"/>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V="1">
            <a:off x="5145959" y="4720927"/>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flipV="1">
            <a:off x="5094231" y="4713242"/>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flipV="1">
            <a:off x="5025212" y="4700515"/>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V="1">
            <a:off x="4979199" y="4727036"/>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V="1">
            <a:off x="4960794" y="4713242"/>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V="1">
            <a:off x="5209265" y="4713242"/>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flipV="1">
            <a:off x="5190860" y="4682149"/>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flipV="1">
            <a:off x="5287487" y="4711128"/>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flipV="1">
            <a:off x="5259880" y="4697466"/>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flipV="1">
            <a:off x="5338103" y="4733712"/>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flipV="1">
            <a:off x="5595777" y="4783780"/>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V="1">
            <a:off x="5667099" y="4797586"/>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flipV="1">
            <a:off x="5140802" y="4899117"/>
            <a:ext cx="18405" cy="35638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a:off x="5771741" y="4860339"/>
            <a:ext cx="265209" cy="123114"/>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sp>
        <p:nvSpPr>
          <p:cNvPr id="159" name="Freeform 158"/>
          <p:cNvSpPr/>
          <p:nvPr/>
        </p:nvSpPr>
        <p:spPr>
          <a:xfrm>
            <a:off x="4739374" y="4702135"/>
            <a:ext cx="1513839" cy="337966"/>
          </a:xfrm>
          <a:custGeom>
            <a:avLst/>
            <a:gdLst>
              <a:gd name="connsiteX0" fmla="*/ 0 w 1513839"/>
              <a:gd name="connsiteY0" fmla="*/ 227530 h 337966"/>
              <a:gd name="connsiteX1" fmla="*/ 55216 w 1513839"/>
              <a:gd name="connsiteY1" fmla="*/ 103288 h 337966"/>
              <a:gd name="connsiteX2" fmla="*/ 193256 w 1513839"/>
              <a:gd name="connsiteY2" fmla="*/ 29664 h 337966"/>
              <a:gd name="connsiteX3" fmla="*/ 473937 w 1513839"/>
              <a:gd name="connsiteY3" fmla="*/ 2055 h 337966"/>
              <a:gd name="connsiteX4" fmla="*/ 892659 w 1513839"/>
              <a:gd name="connsiteY4" fmla="*/ 80281 h 337966"/>
              <a:gd name="connsiteX5" fmla="*/ 1325184 w 1513839"/>
              <a:gd name="connsiteY5" fmla="*/ 245936 h 337966"/>
              <a:gd name="connsiteX6" fmla="*/ 1513839 w 1513839"/>
              <a:gd name="connsiteY6" fmla="*/ 337966 h 337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3839" h="337966">
                <a:moveTo>
                  <a:pt x="0" y="227530"/>
                </a:moveTo>
                <a:cubicBezTo>
                  <a:pt x="11503" y="181898"/>
                  <a:pt x="23007" y="136266"/>
                  <a:pt x="55216" y="103288"/>
                </a:cubicBezTo>
                <a:cubicBezTo>
                  <a:pt x="87425" y="70310"/>
                  <a:pt x="123469" y="46536"/>
                  <a:pt x="193256" y="29664"/>
                </a:cubicBezTo>
                <a:cubicBezTo>
                  <a:pt x="263043" y="12792"/>
                  <a:pt x="357370" y="-6381"/>
                  <a:pt x="473937" y="2055"/>
                </a:cubicBezTo>
                <a:cubicBezTo>
                  <a:pt x="590504" y="10491"/>
                  <a:pt x="750785" y="39634"/>
                  <a:pt x="892659" y="80281"/>
                </a:cubicBezTo>
                <a:cubicBezTo>
                  <a:pt x="1034533" y="120928"/>
                  <a:pt x="1221654" y="202989"/>
                  <a:pt x="1325184" y="245936"/>
                </a:cubicBezTo>
                <a:cubicBezTo>
                  <a:pt x="1428714" y="288883"/>
                  <a:pt x="1513839" y="337966"/>
                  <a:pt x="1513839" y="337966"/>
                </a:cubicBezTo>
              </a:path>
            </a:pathLst>
          </a:cu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0" name="Straight Connector 159"/>
          <p:cNvCxnSpPr/>
          <p:nvPr/>
        </p:nvCxnSpPr>
        <p:spPr>
          <a:xfrm flipH="1">
            <a:off x="4510974" y="4968386"/>
            <a:ext cx="506702" cy="1"/>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a:off x="5922472" y="4964888"/>
            <a:ext cx="478539" cy="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a:off x="6013943" y="5020513"/>
            <a:ext cx="478539" cy="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6097323" y="5048125"/>
            <a:ext cx="478539" cy="0"/>
          </a:xfrm>
          <a:prstGeom prst="line">
            <a:avLst/>
          </a:prstGeom>
          <a:ln w="762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flipH="1" flipV="1">
            <a:off x="5569473" y="5245693"/>
            <a:ext cx="60372" cy="336639"/>
          </a:xfrm>
          <a:prstGeom prst="line">
            <a:avLst/>
          </a:prstGeom>
          <a:ln w="57150"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70" name="TextBox 169"/>
          <p:cNvSpPr txBox="1"/>
          <p:nvPr/>
        </p:nvSpPr>
        <p:spPr>
          <a:xfrm>
            <a:off x="5191160" y="5659718"/>
            <a:ext cx="1260767" cy="376258"/>
          </a:xfrm>
          <a:prstGeom prst="rect">
            <a:avLst/>
          </a:prstGeom>
          <a:noFill/>
        </p:spPr>
        <p:txBody>
          <a:bodyPr wrap="square" rtlCol="0">
            <a:spAutoFit/>
          </a:bodyPr>
          <a:lstStyle/>
          <a:p>
            <a:r>
              <a:rPr lang="en-US" b="1" dirty="0" err="1"/>
              <a:t>Venturi</a:t>
            </a:r>
            <a:endParaRPr lang="en-US" b="1" dirty="0"/>
          </a:p>
        </p:txBody>
      </p:sp>
      <p:grpSp>
        <p:nvGrpSpPr>
          <p:cNvPr id="174" name="Group 173"/>
          <p:cNvGrpSpPr/>
          <p:nvPr/>
        </p:nvGrpSpPr>
        <p:grpSpPr>
          <a:xfrm>
            <a:off x="6898546" y="4418966"/>
            <a:ext cx="721835" cy="2378505"/>
            <a:chOff x="6898546" y="4418966"/>
            <a:chExt cx="721835" cy="2378505"/>
          </a:xfrm>
        </p:grpSpPr>
        <p:sp>
          <p:nvSpPr>
            <p:cNvPr id="175" name="Freeform 174"/>
            <p:cNvSpPr/>
            <p:nvPr/>
          </p:nvSpPr>
          <p:spPr>
            <a:xfrm>
              <a:off x="6907683" y="4418966"/>
              <a:ext cx="712698" cy="2287142"/>
            </a:xfrm>
            <a:custGeom>
              <a:avLst/>
              <a:gdLst>
                <a:gd name="connsiteX0" fmla="*/ 0 w 712698"/>
                <a:gd name="connsiteY0" fmla="*/ 3045 h 2287142"/>
                <a:gd name="connsiteX1" fmla="*/ 319800 w 712698"/>
                <a:gd name="connsiteY1" fmla="*/ 30454 h 2287142"/>
                <a:gd name="connsiteX2" fmla="*/ 539092 w 712698"/>
                <a:gd name="connsiteY2" fmla="*/ 222318 h 2287142"/>
                <a:gd name="connsiteX3" fmla="*/ 639601 w 712698"/>
                <a:gd name="connsiteY3" fmla="*/ 532955 h 2287142"/>
                <a:gd name="connsiteX4" fmla="*/ 676149 w 712698"/>
                <a:gd name="connsiteY4" fmla="*/ 1519685 h 2287142"/>
                <a:gd name="connsiteX5" fmla="*/ 712698 w 712698"/>
                <a:gd name="connsiteY5" fmla="*/ 2287142 h 228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698" h="2287142">
                  <a:moveTo>
                    <a:pt x="0" y="3045"/>
                  </a:moveTo>
                  <a:cubicBezTo>
                    <a:pt x="114975" y="-1523"/>
                    <a:pt x="229951" y="-6091"/>
                    <a:pt x="319800" y="30454"/>
                  </a:cubicBezTo>
                  <a:cubicBezTo>
                    <a:pt x="409649" y="66999"/>
                    <a:pt x="485792" y="138568"/>
                    <a:pt x="539092" y="222318"/>
                  </a:cubicBezTo>
                  <a:cubicBezTo>
                    <a:pt x="592392" y="306068"/>
                    <a:pt x="616758" y="316727"/>
                    <a:pt x="639601" y="532955"/>
                  </a:cubicBezTo>
                  <a:cubicBezTo>
                    <a:pt x="662444" y="749183"/>
                    <a:pt x="663966" y="1227321"/>
                    <a:pt x="676149" y="1519685"/>
                  </a:cubicBezTo>
                  <a:cubicBezTo>
                    <a:pt x="688332" y="1812049"/>
                    <a:pt x="705084" y="2118119"/>
                    <a:pt x="712698" y="2287142"/>
                  </a:cubicBezTo>
                </a:path>
              </a:pathLst>
            </a:custGeom>
            <a:ln w="5715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6" name="Freeform 175"/>
            <p:cNvSpPr/>
            <p:nvPr/>
          </p:nvSpPr>
          <p:spPr>
            <a:xfrm>
              <a:off x="6935094" y="4549922"/>
              <a:ext cx="520818" cy="2211006"/>
            </a:xfrm>
            <a:custGeom>
              <a:avLst/>
              <a:gdLst>
                <a:gd name="connsiteX0" fmla="*/ 0 w 520818"/>
                <a:gd name="connsiteY0" fmla="*/ 0 h 2211006"/>
                <a:gd name="connsiteX1" fmla="*/ 246703 w 520818"/>
                <a:gd name="connsiteY1" fmla="*/ 54819 h 2211006"/>
                <a:gd name="connsiteX2" fmla="*/ 429446 w 520818"/>
                <a:gd name="connsiteY2" fmla="*/ 319774 h 2211006"/>
                <a:gd name="connsiteX3" fmla="*/ 465995 w 520818"/>
                <a:gd name="connsiteY3" fmla="*/ 767457 h 2211006"/>
                <a:gd name="connsiteX4" fmla="*/ 511681 w 520818"/>
                <a:gd name="connsiteY4" fmla="*/ 1946051 h 2211006"/>
                <a:gd name="connsiteX5" fmla="*/ 520818 w 520818"/>
                <a:gd name="connsiteY5" fmla="*/ 2211006 h 221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818" h="2211006">
                  <a:moveTo>
                    <a:pt x="0" y="0"/>
                  </a:moveTo>
                  <a:cubicBezTo>
                    <a:pt x="87564" y="761"/>
                    <a:pt x="175129" y="1523"/>
                    <a:pt x="246703" y="54819"/>
                  </a:cubicBezTo>
                  <a:cubicBezTo>
                    <a:pt x="318277" y="108115"/>
                    <a:pt x="392897" y="201001"/>
                    <a:pt x="429446" y="319774"/>
                  </a:cubicBezTo>
                  <a:cubicBezTo>
                    <a:pt x="465995" y="438547"/>
                    <a:pt x="452289" y="496411"/>
                    <a:pt x="465995" y="767457"/>
                  </a:cubicBezTo>
                  <a:cubicBezTo>
                    <a:pt x="479701" y="1038503"/>
                    <a:pt x="502544" y="1705460"/>
                    <a:pt x="511681" y="1946051"/>
                  </a:cubicBezTo>
                  <a:cubicBezTo>
                    <a:pt x="520818" y="2186642"/>
                    <a:pt x="520818" y="2211006"/>
                    <a:pt x="520818" y="2211006"/>
                  </a:cubicBezTo>
                </a:path>
              </a:pathLst>
            </a:custGeom>
            <a:ln w="5715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7" name="Freeform 176"/>
            <p:cNvSpPr/>
            <p:nvPr/>
          </p:nvSpPr>
          <p:spPr>
            <a:xfrm>
              <a:off x="6962506" y="4677832"/>
              <a:ext cx="310663" cy="1946050"/>
            </a:xfrm>
            <a:custGeom>
              <a:avLst/>
              <a:gdLst>
                <a:gd name="connsiteX0" fmla="*/ 0 w 310663"/>
                <a:gd name="connsiteY0" fmla="*/ 0 h 1946050"/>
                <a:gd name="connsiteX1" fmla="*/ 109645 w 310663"/>
                <a:gd name="connsiteY1" fmla="*/ 36545 h 1946050"/>
                <a:gd name="connsiteX2" fmla="*/ 219291 w 310663"/>
                <a:gd name="connsiteY2" fmla="*/ 191864 h 1946050"/>
                <a:gd name="connsiteX3" fmla="*/ 255840 w 310663"/>
                <a:gd name="connsiteY3" fmla="*/ 593865 h 1946050"/>
                <a:gd name="connsiteX4" fmla="*/ 310663 w 310663"/>
                <a:gd name="connsiteY4" fmla="*/ 1946050 h 194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63" h="1946050">
                  <a:moveTo>
                    <a:pt x="0" y="0"/>
                  </a:moveTo>
                  <a:cubicBezTo>
                    <a:pt x="36548" y="2284"/>
                    <a:pt x="73097" y="4568"/>
                    <a:pt x="109645" y="36545"/>
                  </a:cubicBezTo>
                  <a:cubicBezTo>
                    <a:pt x="146193" y="68522"/>
                    <a:pt x="194925" y="98977"/>
                    <a:pt x="219291" y="191864"/>
                  </a:cubicBezTo>
                  <a:cubicBezTo>
                    <a:pt x="243657" y="284751"/>
                    <a:pt x="240611" y="301501"/>
                    <a:pt x="255840" y="593865"/>
                  </a:cubicBezTo>
                  <a:cubicBezTo>
                    <a:pt x="271069" y="886229"/>
                    <a:pt x="310663" y="1946050"/>
                    <a:pt x="310663" y="1946050"/>
                  </a:cubicBezTo>
                </a:path>
              </a:pathLst>
            </a:custGeom>
            <a:ln w="5715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8" name="Freeform 177"/>
            <p:cNvSpPr/>
            <p:nvPr/>
          </p:nvSpPr>
          <p:spPr>
            <a:xfrm>
              <a:off x="6898546" y="4869694"/>
              <a:ext cx="195264" cy="1927777"/>
            </a:xfrm>
            <a:custGeom>
              <a:avLst/>
              <a:gdLst>
                <a:gd name="connsiteX0" fmla="*/ 0 w 195264"/>
                <a:gd name="connsiteY0" fmla="*/ 0 h 1927777"/>
                <a:gd name="connsiteX1" fmla="*/ 146194 w 195264"/>
                <a:gd name="connsiteY1" fmla="*/ 210137 h 1927777"/>
                <a:gd name="connsiteX2" fmla="*/ 191880 w 195264"/>
                <a:gd name="connsiteY2" fmla="*/ 968457 h 1927777"/>
                <a:gd name="connsiteX3" fmla="*/ 191880 w 195264"/>
                <a:gd name="connsiteY3" fmla="*/ 1927777 h 1927777"/>
              </a:gdLst>
              <a:ahLst/>
              <a:cxnLst>
                <a:cxn ang="0">
                  <a:pos x="connsiteX0" y="connsiteY0"/>
                </a:cxn>
                <a:cxn ang="0">
                  <a:pos x="connsiteX1" y="connsiteY1"/>
                </a:cxn>
                <a:cxn ang="0">
                  <a:pos x="connsiteX2" y="connsiteY2"/>
                </a:cxn>
                <a:cxn ang="0">
                  <a:pos x="connsiteX3" y="connsiteY3"/>
                </a:cxn>
              </a:cxnLst>
              <a:rect l="l" t="t" r="r" b="b"/>
              <a:pathLst>
                <a:path w="195264" h="1927777">
                  <a:moveTo>
                    <a:pt x="0" y="0"/>
                  </a:moveTo>
                  <a:cubicBezTo>
                    <a:pt x="57107" y="24364"/>
                    <a:pt x="114214" y="48728"/>
                    <a:pt x="146194" y="210137"/>
                  </a:cubicBezTo>
                  <a:cubicBezTo>
                    <a:pt x="178174" y="371547"/>
                    <a:pt x="184266" y="682184"/>
                    <a:pt x="191880" y="968457"/>
                  </a:cubicBezTo>
                  <a:cubicBezTo>
                    <a:pt x="199494" y="1254730"/>
                    <a:pt x="191880" y="1927777"/>
                    <a:pt x="191880" y="1927777"/>
                  </a:cubicBezTo>
                </a:path>
              </a:pathLst>
            </a:custGeom>
            <a:ln w="5715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pic>
        <p:nvPicPr>
          <p:cNvPr id="187" name="Picture 186" descr="Screen Shot 2012-11-29 at 1.11.55 PM.png"/>
          <p:cNvPicPr>
            <a:picLocks noChangeAspect="1"/>
          </p:cNvPicPr>
          <p:nvPr/>
        </p:nvPicPr>
        <p:blipFill>
          <a:blip r:embed="rId4" cstate="email">
            <a:extLst>
              <a:ext uri="{BEBA8EAE-BF5A-486C-A8C5-ECC9F3942E4B}">
                <a14:imgProps xmlns:a14="http://schemas.microsoft.com/office/drawing/2010/main">
                  <a14:imgLayer r:embed="rId5">
                    <a14:imgEffect>
                      <a14:backgroundRemoval t="505" b="89899" l="1902" r="100000"/>
                    </a14:imgEffect>
                  </a14:imgLayer>
                </a14:imgProps>
              </a:ext>
              <a:ext uri="{28A0092B-C50C-407E-A947-70E740481C1C}">
                <a14:useLocalDpi xmlns:a14="http://schemas.microsoft.com/office/drawing/2010/main" val="0"/>
              </a:ext>
            </a:extLst>
          </a:blip>
          <a:stretch>
            <a:fillRect/>
          </a:stretch>
        </p:blipFill>
        <p:spPr>
          <a:xfrm>
            <a:off x="4766142" y="4785399"/>
            <a:ext cx="1172205" cy="308338"/>
          </a:xfrm>
          <a:prstGeom prst="rect">
            <a:avLst/>
          </a:prstGeom>
        </p:spPr>
      </p:pic>
    </p:spTree>
    <p:extLst>
      <p:ext uri="{BB962C8B-B14F-4D97-AF65-F5344CB8AC3E}">
        <p14:creationId xmlns:p14="http://schemas.microsoft.com/office/powerpoint/2010/main" val="324893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p:cNvSpPr/>
          <p:nvPr/>
        </p:nvSpPr>
        <p:spPr>
          <a:xfrm>
            <a:off x="1966375" y="3653563"/>
            <a:ext cx="257283" cy="221680"/>
          </a:xfrm>
          <a:prstGeom prst="ellipse">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6" name="Group 65"/>
          <p:cNvGrpSpPr/>
          <p:nvPr/>
        </p:nvGrpSpPr>
        <p:grpSpPr>
          <a:xfrm>
            <a:off x="1927888" y="3078363"/>
            <a:ext cx="5291363" cy="924153"/>
            <a:chOff x="1735103" y="2328651"/>
            <a:chExt cx="5291363" cy="924153"/>
          </a:xfrm>
        </p:grpSpPr>
        <p:sp>
          <p:nvSpPr>
            <p:cNvPr id="19" name="Freeform 18"/>
            <p:cNvSpPr/>
            <p:nvPr/>
          </p:nvSpPr>
          <p:spPr>
            <a:xfrm>
              <a:off x="1756916" y="2344500"/>
              <a:ext cx="5037378" cy="889781"/>
            </a:xfrm>
            <a:custGeom>
              <a:avLst/>
              <a:gdLst>
                <a:gd name="connsiteX0" fmla="*/ 5031984 w 5037378"/>
                <a:gd name="connsiteY0" fmla="*/ 679644 h 889781"/>
                <a:gd name="connsiteX1" fmla="*/ 3094909 w 5037378"/>
                <a:gd name="connsiteY1" fmla="*/ 204552 h 889781"/>
                <a:gd name="connsiteX2" fmla="*/ 2044137 w 5037378"/>
                <a:gd name="connsiteY2" fmla="*/ 30960 h 889781"/>
                <a:gd name="connsiteX3" fmla="*/ 1084737 w 5037378"/>
                <a:gd name="connsiteY3" fmla="*/ 12688 h 889781"/>
                <a:gd name="connsiteX4" fmla="*/ 381176 w 5037378"/>
                <a:gd name="connsiteY4" fmla="*/ 168006 h 889781"/>
                <a:gd name="connsiteX5" fmla="*/ 33965 w 5037378"/>
                <a:gd name="connsiteY5" fmla="*/ 414689 h 889781"/>
                <a:gd name="connsiteX6" fmla="*/ 43102 w 5037378"/>
                <a:gd name="connsiteY6" fmla="*/ 643098 h 889781"/>
                <a:gd name="connsiteX7" fmla="*/ 298942 w 5037378"/>
                <a:gd name="connsiteY7" fmla="*/ 825826 h 889781"/>
                <a:gd name="connsiteX8" fmla="*/ 901994 w 5037378"/>
                <a:gd name="connsiteY8" fmla="*/ 889781 h 889781"/>
                <a:gd name="connsiteX9" fmla="*/ 2446172 w 5037378"/>
                <a:gd name="connsiteY9" fmla="*/ 871508 h 889781"/>
                <a:gd name="connsiteX10" fmla="*/ 5031984 w 5037378"/>
                <a:gd name="connsiteY10" fmla="*/ 679644 h 88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7378" h="889781">
                  <a:moveTo>
                    <a:pt x="5031984" y="679644"/>
                  </a:moveTo>
                  <a:cubicBezTo>
                    <a:pt x="5140107" y="568485"/>
                    <a:pt x="3592883" y="312666"/>
                    <a:pt x="3094909" y="204552"/>
                  </a:cubicBezTo>
                  <a:cubicBezTo>
                    <a:pt x="2596935" y="96438"/>
                    <a:pt x="2379166" y="62937"/>
                    <a:pt x="2044137" y="30960"/>
                  </a:cubicBezTo>
                  <a:cubicBezTo>
                    <a:pt x="1709108" y="-1017"/>
                    <a:pt x="1361897" y="-10153"/>
                    <a:pt x="1084737" y="12688"/>
                  </a:cubicBezTo>
                  <a:cubicBezTo>
                    <a:pt x="807577" y="35529"/>
                    <a:pt x="556305" y="101006"/>
                    <a:pt x="381176" y="168006"/>
                  </a:cubicBezTo>
                  <a:cubicBezTo>
                    <a:pt x="206047" y="235006"/>
                    <a:pt x="90311" y="335507"/>
                    <a:pt x="33965" y="414689"/>
                  </a:cubicBezTo>
                  <a:cubicBezTo>
                    <a:pt x="-22381" y="493871"/>
                    <a:pt x="-1061" y="574575"/>
                    <a:pt x="43102" y="643098"/>
                  </a:cubicBezTo>
                  <a:cubicBezTo>
                    <a:pt x="87265" y="711621"/>
                    <a:pt x="155793" y="784712"/>
                    <a:pt x="298942" y="825826"/>
                  </a:cubicBezTo>
                  <a:cubicBezTo>
                    <a:pt x="442091" y="866940"/>
                    <a:pt x="901994" y="889781"/>
                    <a:pt x="901994" y="889781"/>
                  </a:cubicBezTo>
                  <a:lnTo>
                    <a:pt x="2446172" y="871508"/>
                  </a:lnTo>
                  <a:cubicBezTo>
                    <a:pt x="3137549" y="841053"/>
                    <a:pt x="4923861" y="790803"/>
                    <a:pt x="5031984" y="679644"/>
                  </a:cubicBezTo>
                  <a:close/>
                </a:path>
              </a:pathLst>
            </a:cu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reeform 23"/>
            <p:cNvSpPr/>
            <p:nvPr/>
          </p:nvSpPr>
          <p:spPr>
            <a:xfrm>
              <a:off x="1735103" y="2328651"/>
              <a:ext cx="5291363" cy="924153"/>
            </a:xfrm>
            <a:custGeom>
              <a:avLst/>
              <a:gdLst>
                <a:gd name="connsiteX0" fmla="*/ 5291363 w 5291363"/>
                <a:gd name="connsiteY0" fmla="*/ 704629 h 924153"/>
                <a:gd name="connsiteX1" fmla="*/ 3436522 w 5291363"/>
                <a:gd name="connsiteY1" fmla="*/ 293492 h 924153"/>
                <a:gd name="connsiteX2" fmla="*/ 2385750 w 5291363"/>
                <a:gd name="connsiteY2" fmla="*/ 74219 h 924153"/>
                <a:gd name="connsiteX3" fmla="*/ 1097413 w 5291363"/>
                <a:gd name="connsiteY3" fmla="*/ 10264 h 924153"/>
                <a:gd name="connsiteX4" fmla="*/ 211109 w 5291363"/>
                <a:gd name="connsiteY4" fmla="*/ 266083 h 924153"/>
                <a:gd name="connsiteX5" fmla="*/ 955 w 5291363"/>
                <a:gd name="connsiteY5" fmla="*/ 604129 h 924153"/>
                <a:gd name="connsiteX6" fmla="*/ 256795 w 5291363"/>
                <a:gd name="connsiteY6" fmla="*/ 841675 h 924153"/>
                <a:gd name="connsiteX7" fmla="*/ 1261881 w 5291363"/>
                <a:gd name="connsiteY7" fmla="*/ 923903 h 924153"/>
                <a:gd name="connsiteX8" fmla="*/ 3071036 w 5291363"/>
                <a:gd name="connsiteY8" fmla="*/ 869084 h 92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1363" h="924153">
                  <a:moveTo>
                    <a:pt x="5291363" y="704629"/>
                  </a:moveTo>
                  <a:lnTo>
                    <a:pt x="3436522" y="293492"/>
                  </a:lnTo>
                  <a:cubicBezTo>
                    <a:pt x="2952253" y="188424"/>
                    <a:pt x="2775601" y="121424"/>
                    <a:pt x="2385750" y="74219"/>
                  </a:cubicBezTo>
                  <a:cubicBezTo>
                    <a:pt x="1995899" y="27014"/>
                    <a:pt x="1459853" y="-21713"/>
                    <a:pt x="1097413" y="10264"/>
                  </a:cubicBezTo>
                  <a:cubicBezTo>
                    <a:pt x="734973" y="42241"/>
                    <a:pt x="393852" y="167106"/>
                    <a:pt x="211109" y="266083"/>
                  </a:cubicBezTo>
                  <a:cubicBezTo>
                    <a:pt x="28366" y="365060"/>
                    <a:pt x="-6659" y="508197"/>
                    <a:pt x="955" y="604129"/>
                  </a:cubicBezTo>
                  <a:cubicBezTo>
                    <a:pt x="8569" y="700061"/>
                    <a:pt x="46641" y="788379"/>
                    <a:pt x="256795" y="841675"/>
                  </a:cubicBezTo>
                  <a:cubicBezTo>
                    <a:pt x="466949" y="894971"/>
                    <a:pt x="792841" y="919335"/>
                    <a:pt x="1261881" y="923903"/>
                  </a:cubicBezTo>
                  <a:cubicBezTo>
                    <a:pt x="1730921" y="928471"/>
                    <a:pt x="3071036" y="869084"/>
                    <a:pt x="3071036" y="869084"/>
                  </a:cubicBezTo>
                </a:path>
              </a:pathLst>
            </a:cu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cxnSp>
        <p:nvCxnSpPr>
          <p:cNvPr id="26" name="Straight Connector 25"/>
          <p:cNvCxnSpPr>
            <a:stCxn id="24" idx="8"/>
            <a:endCxn id="24" idx="0"/>
          </p:cNvCxnSpPr>
          <p:nvPr/>
        </p:nvCxnSpPr>
        <p:spPr>
          <a:xfrm flipV="1">
            <a:off x="4998924" y="3782992"/>
            <a:ext cx="2220327" cy="164455"/>
          </a:xfrm>
          <a:prstGeom prst="line">
            <a:avLst/>
          </a:prstGeom>
          <a:ln w="7620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52371"/>
            <a:ext cx="7467600" cy="1143000"/>
          </a:xfrm>
        </p:spPr>
        <p:txBody>
          <a:bodyPr>
            <a:normAutofit/>
          </a:bodyPr>
          <a:lstStyle/>
          <a:p>
            <a:r>
              <a:rPr lang="en-US" sz="3600" b="1" i="1" dirty="0">
                <a:latin typeface="+mn-lt"/>
              </a:rPr>
              <a:t>Airfoils</a:t>
            </a:r>
          </a:p>
        </p:txBody>
      </p:sp>
      <p:pic>
        <p:nvPicPr>
          <p:cNvPr id="33" name="Picture 32"/>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66597">
            <a:off x="-625287" y="-6745939"/>
            <a:ext cx="10573855" cy="4913482"/>
          </a:xfrm>
          <a:prstGeom prst="rect">
            <a:avLst/>
          </a:prstGeom>
          <a:noFill/>
          <a:ln>
            <a:noFill/>
          </a:ln>
        </p:spPr>
      </p:pic>
      <p:sp>
        <p:nvSpPr>
          <p:cNvPr id="7" name="Right Arrow 6"/>
          <p:cNvSpPr/>
          <p:nvPr/>
        </p:nvSpPr>
        <p:spPr>
          <a:xfrm>
            <a:off x="7924800" y="5962952"/>
            <a:ext cx="1134533" cy="798286"/>
          </a:xfrm>
          <a:prstGeom prst="rightArrow">
            <a:avLst/>
          </a:prstGeom>
          <a:solidFill>
            <a:schemeClr val="accent5">
              <a:lumMod val="60000"/>
              <a:lumOff val="40000"/>
            </a:schemeClr>
          </a:solidFill>
          <a:effectLst>
            <a:glow>
              <a:schemeClr val="accent1">
                <a:tint val="30000"/>
                <a:shade val="95000"/>
                <a:satMod val="300000"/>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NEXT</a:t>
            </a:r>
          </a:p>
        </p:txBody>
      </p:sp>
      <p:cxnSp>
        <p:nvCxnSpPr>
          <p:cNvPr id="4" name="Straight Connector 3"/>
          <p:cNvCxnSpPr/>
          <p:nvPr/>
        </p:nvCxnSpPr>
        <p:spPr>
          <a:xfrm>
            <a:off x="-218096" y="102624"/>
            <a:ext cx="25658" cy="6761238"/>
          </a:xfrm>
          <a:prstGeom prst="line">
            <a:avLst/>
          </a:prstGeom>
          <a:ln w="76200" cmpd="sng">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9338095" y="596536"/>
            <a:ext cx="25658" cy="6761238"/>
          </a:xfrm>
          <a:prstGeom prst="line">
            <a:avLst/>
          </a:prstGeom>
          <a:ln w="76200" cmpd="sng">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a:off x="-256583" y="2891798"/>
            <a:ext cx="9570570" cy="648642"/>
          </a:xfrm>
          <a:custGeom>
            <a:avLst/>
            <a:gdLst>
              <a:gd name="connsiteX0" fmla="*/ 0 w 9570570"/>
              <a:gd name="connsiteY0" fmla="*/ 558849 h 648642"/>
              <a:gd name="connsiteX1" fmla="*/ 1590819 w 9570570"/>
              <a:gd name="connsiteY1" fmla="*/ 571676 h 648642"/>
              <a:gd name="connsiteX2" fmla="*/ 2283594 w 9570570"/>
              <a:gd name="connsiteY2" fmla="*/ 276640 h 648642"/>
              <a:gd name="connsiteX3" fmla="*/ 2989199 w 9570570"/>
              <a:gd name="connsiteY3" fmla="*/ 32914 h 648642"/>
              <a:gd name="connsiteX4" fmla="*/ 4361922 w 9570570"/>
              <a:gd name="connsiteY4" fmla="*/ 32914 h 648642"/>
              <a:gd name="connsiteX5" fmla="*/ 5747474 w 9570570"/>
              <a:gd name="connsiteY5" fmla="*/ 315123 h 648642"/>
              <a:gd name="connsiteX6" fmla="*/ 7197171 w 9570570"/>
              <a:gd name="connsiteY6" fmla="*/ 546021 h 648642"/>
              <a:gd name="connsiteX7" fmla="*/ 8441602 w 9570570"/>
              <a:gd name="connsiteY7" fmla="*/ 648642 h 648642"/>
              <a:gd name="connsiteX8" fmla="*/ 9570570 w 9570570"/>
              <a:gd name="connsiteY8" fmla="*/ 546021 h 64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70570" h="648642">
                <a:moveTo>
                  <a:pt x="0" y="558849"/>
                </a:moveTo>
                <a:cubicBezTo>
                  <a:pt x="605110" y="588780"/>
                  <a:pt x="1210220" y="618711"/>
                  <a:pt x="1590819" y="571676"/>
                </a:cubicBezTo>
                <a:cubicBezTo>
                  <a:pt x="1971418" y="524641"/>
                  <a:pt x="2050531" y="366434"/>
                  <a:pt x="2283594" y="276640"/>
                </a:cubicBezTo>
                <a:cubicBezTo>
                  <a:pt x="2516657" y="186846"/>
                  <a:pt x="2642811" y="73535"/>
                  <a:pt x="2989199" y="32914"/>
                </a:cubicBezTo>
                <a:cubicBezTo>
                  <a:pt x="3335587" y="-7707"/>
                  <a:pt x="3902210" y="-14121"/>
                  <a:pt x="4361922" y="32914"/>
                </a:cubicBezTo>
                <a:cubicBezTo>
                  <a:pt x="4821634" y="79949"/>
                  <a:pt x="5274933" y="229605"/>
                  <a:pt x="5747474" y="315123"/>
                </a:cubicBezTo>
                <a:cubicBezTo>
                  <a:pt x="6220015" y="400641"/>
                  <a:pt x="6748150" y="490435"/>
                  <a:pt x="7197171" y="546021"/>
                </a:cubicBezTo>
                <a:cubicBezTo>
                  <a:pt x="7646192" y="601607"/>
                  <a:pt x="8046036" y="648642"/>
                  <a:pt x="8441602" y="648642"/>
                </a:cubicBezTo>
                <a:cubicBezTo>
                  <a:pt x="8837168" y="648642"/>
                  <a:pt x="9570570" y="546021"/>
                  <a:pt x="9570570" y="546021"/>
                </a:cubicBezTo>
              </a:path>
            </a:pathLst>
          </a:custGeom>
          <a:ln w="76200" cmpd="sng">
            <a:solidFill>
              <a:schemeClr val="tx1">
                <a:lumMod val="85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Freeform 34"/>
          <p:cNvSpPr/>
          <p:nvPr/>
        </p:nvSpPr>
        <p:spPr>
          <a:xfrm flipV="1">
            <a:off x="-667116" y="5061343"/>
            <a:ext cx="10365978" cy="45719"/>
          </a:xfrm>
          <a:custGeom>
            <a:avLst/>
            <a:gdLst>
              <a:gd name="connsiteX0" fmla="*/ 0 w 9557741"/>
              <a:gd name="connsiteY0" fmla="*/ 25655 h 25655"/>
              <a:gd name="connsiteX1" fmla="*/ 9557741 w 9557741"/>
              <a:gd name="connsiteY1" fmla="*/ 0 h 25655"/>
            </a:gdLst>
            <a:ahLst/>
            <a:cxnLst>
              <a:cxn ang="0">
                <a:pos x="connsiteX0" y="connsiteY0"/>
              </a:cxn>
              <a:cxn ang="0">
                <a:pos x="connsiteX1" y="connsiteY1"/>
              </a:cxn>
            </a:cxnLst>
            <a:rect l="l" t="t" r="r" b="b"/>
            <a:pathLst>
              <a:path w="9557741" h="25655">
                <a:moveTo>
                  <a:pt x="0" y="25655"/>
                </a:moveTo>
                <a:lnTo>
                  <a:pt x="9557741" y="0"/>
                </a:lnTo>
              </a:path>
            </a:pathLst>
          </a:custGeom>
          <a:ln w="76200" cmpd="sng">
            <a:solidFill>
              <a:schemeClr val="tx1">
                <a:lumMod val="85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flipV="1">
            <a:off x="-667116" y="5585746"/>
            <a:ext cx="10365977" cy="45719"/>
          </a:xfrm>
          <a:custGeom>
            <a:avLst/>
            <a:gdLst>
              <a:gd name="connsiteX0" fmla="*/ 0 w 9557741"/>
              <a:gd name="connsiteY0" fmla="*/ 25655 h 25655"/>
              <a:gd name="connsiteX1" fmla="*/ 9557741 w 9557741"/>
              <a:gd name="connsiteY1" fmla="*/ 0 h 25655"/>
            </a:gdLst>
            <a:ahLst/>
            <a:cxnLst>
              <a:cxn ang="0">
                <a:pos x="connsiteX0" y="connsiteY0"/>
              </a:cxn>
              <a:cxn ang="0">
                <a:pos x="connsiteX1" y="connsiteY1"/>
              </a:cxn>
            </a:cxnLst>
            <a:rect l="l" t="t" r="r" b="b"/>
            <a:pathLst>
              <a:path w="9557741" h="25655">
                <a:moveTo>
                  <a:pt x="0" y="25655"/>
                </a:moveTo>
                <a:lnTo>
                  <a:pt x="9557741" y="0"/>
                </a:lnTo>
              </a:path>
            </a:pathLst>
          </a:custGeom>
          <a:ln w="76200" cmpd="sng">
            <a:solidFill>
              <a:schemeClr val="tx1">
                <a:lumMod val="85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Freeform 47"/>
          <p:cNvSpPr/>
          <p:nvPr/>
        </p:nvSpPr>
        <p:spPr>
          <a:xfrm flipV="1">
            <a:off x="-667118" y="1329038"/>
            <a:ext cx="10365979" cy="45719"/>
          </a:xfrm>
          <a:custGeom>
            <a:avLst/>
            <a:gdLst>
              <a:gd name="connsiteX0" fmla="*/ 0 w 9557741"/>
              <a:gd name="connsiteY0" fmla="*/ 25655 h 25655"/>
              <a:gd name="connsiteX1" fmla="*/ 9557741 w 9557741"/>
              <a:gd name="connsiteY1" fmla="*/ 0 h 25655"/>
            </a:gdLst>
            <a:ahLst/>
            <a:cxnLst>
              <a:cxn ang="0">
                <a:pos x="connsiteX0" y="connsiteY0"/>
              </a:cxn>
              <a:cxn ang="0">
                <a:pos x="connsiteX1" y="connsiteY1"/>
              </a:cxn>
            </a:cxnLst>
            <a:rect l="l" t="t" r="r" b="b"/>
            <a:pathLst>
              <a:path w="9557741" h="25655">
                <a:moveTo>
                  <a:pt x="0" y="25655"/>
                </a:moveTo>
                <a:lnTo>
                  <a:pt x="9557741" y="0"/>
                </a:lnTo>
              </a:path>
            </a:pathLst>
          </a:custGeom>
          <a:ln w="76200" cmpd="sng">
            <a:solidFill>
              <a:schemeClr val="tx1">
                <a:lumMod val="85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Freeform 48"/>
          <p:cNvSpPr/>
          <p:nvPr/>
        </p:nvSpPr>
        <p:spPr>
          <a:xfrm flipV="1">
            <a:off x="-667117" y="4539465"/>
            <a:ext cx="10365978" cy="45719"/>
          </a:xfrm>
          <a:custGeom>
            <a:avLst/>
            <a:gdLst>
              <a:gd name="connsiteX0" fmla="*/ 0 w 9557741"/>
              <a:gd name="connsiteY0" fmla="*/ 25655 h 25655"/>
              <a:gd name="connsiteX1" fmla="*/ 9557741 w 9557741"/>
              <a:gd name="connsiteY1" fmla="*/ 0 h 25655"/>
            </a:gdLst>
            <a:ahLst/>
            <a:cxnLst>
              <a:cxn ang="0">
                <a:pos x="connsiteX0" y="connsiteY0"/>
              </a:cxn>
              <a:cxn ang="0">
                <a:pos x="connsiteX1" y="connsiteY1"/>
              </a:cxn>
            </a:cxnLst>
            <a:rect l="l" t="t" r="r" b="b"/>
            <a:pathLst>
              <a:path w="9557741" h="25655">
                <a:moveTo>
                  <a:pt x="0" y="25655"/>
                </a:moveTo>
                <a:lnTo>
                  <a:pt x="9557741" y="0"/>
                </a:lnTo>
              </a:path>
            </a:pathLst>
          </a:custGeom>
          <a:ln w="76200" cmpd="sng">
            <a:solidFill>
              <a:schemeClr val="tx1">
                <a:lumMod val="85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230925" y="2667457"/>
            <a:ext cx="9570570" cy="372704"/>
          </a:xfrm>
          <a:custGeom>
            <a:avLst/>
            <a:gdLst>
              <a:gd name="connsiteX0" fmla="*/ 0 w 9570570"/>
              <a:gd name="connsiteY0" fmla="*/ 244427 h 372704"/>
              <a:gd name="connsiteX1" fmla="*/ 1834573 w 9570570"/>
              <a:gd name="connsiteY1" fmla="*/ 270082 h 372704"/>
              <a:gd name="connsiteX2" fmla="*/ 2655641 w 9570570"/>
              <a:gd name="connsiteY2" fmla="*/ 77667 h 372704"/>
              <a:gd name="connsiteX3" fmla="*/ 3707634 w 9570570"/>
              <a:gd name="connsiteY3" fmla="*/ 701 h 372704"/>
              <a:gd name="connsiteX4" fmla="*/ 4913577 w 9570570"/>
              <a:gd name="connsiteY4" fmla="*/ 116150 h 372704"/>
              <a:gd name="connsiteX5" fmla="*/ 5798791 w 9570570"/>
              <a:gd name="connsiteY5" fmla="*/ 257255 h 372704"/>
              <a:gd name="connsiteX6" fmla="*/ 8031068 w 9570570"/>
              <a:gd name="connsiteY6" fmla="*/ 372704 h 372704"/>
              <a:gd name="connsiteX7" fmla="*/ 9570570 w 9570570"/>
              <a:gd name="connsiteY7" fmla="*/ 334221 h 37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70570" h="372704">
                <a:moveTo>
                  <a:pt x="0" y="244427"/>
                </a:moveTo>
                <a:cubicBezTo>
                  <a:pt x="695983" y="271151"/>
                  <a:pt x="1391966" y="297875"/>
                  <a:pt x="1834573" y="270082"/>
                </a:cubicBezTo>
                <a:cubicBezTo>
                  <a:pt x="2277180" y="242289"/>
                  <a:pt x="2343464" y="122564"/>
                  <a:pt x="2655641" y="77667"/>
                </a:cubicBezTo>
                <a:cubicBezTo>
                  <a:pt x="2967818" y="32770"/>
                  <a:pt x="3331311" y="-5713"/>
                  <a:pt x="3707634" y="701"/>
                </a:cubicBezTo>
                <a:cubicBezTo>
                  <a:pt x="4083957" y="7115"/>
                  <a:pt x="4565051" y="73391"/>
                  <a:pt x="4913577" y="116150"/>
                </a:cubicBezTo>
                <a:cubicBezTo>
                  <a:pt x="5262103" y="158909"/>
                  <a:pt x="5279209" y="214496"/>
                  <a:pt x="5798791" y="257255"/>
                </a:cubicBezTo>
                <a:cubicBezTo>
                  <a:pt x="6318373" y="300014"/>
                  <a:pt x="7402438" y="359876"/>
                  <a:pt x="8031068" y="372704"/>
                </a:cubicBezTo>
                <a:lnTo>
                  <a:pt x="9570570" y="334221"/>
                </a:lnTo>
              </a:path>
            </a:pathLst>
          </a:custGeom>
          <a:ln w="76200" cmpd="sng">
            <a:solidFill>
              <a:schemeClr val="tx1">
                <a:lumMod val="85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flipV="1">
            <a:off x="-667118" y="2385948"/>
            <a:ext cx="10365979" cy="45719"/>
          </a:xfrm>
          <a:custGeom>
            <a:avLst/>
            <a:gdLst>
              <a:gd name="connsiteX0" fmla="*/ 0 w 9544912"/>
              <a:gd name="connsiteY0" fmla="*/ 25655 h 25655"/>
              <a:gd name="connsiteX1" fmla="*/ 9544912 w 9544912"/>
              <a:gd name="connsiteY1" fmla="*/ 0 h 25655"/>
            </a:gdLst>
            <a:ahLst/>
            <a:cxnLst>
              <a:cxn ang="0">
                <a:pos x="connsiteX0" y="connsiteY0"/>
              </a:cxn>
              <a:cxn ang="0">
                <a:pos x="connsiteX1" y="connsiteY1"/>
              </a:cxn>
            </a:cxnLst>
            <a:rect l="l" t="t" r="r" b="b"/>
            <a:pathLst>
              <a:path w="9544912" h="25655">
                <a:moveTo>
                  <a:pt x="0" y="25655"/>
                </a:moveTo>
                <a:lnTo>
                  <a:pt x="9544912" y="0"/>
                </a:lnTo>
              </a:path>
            </a:pathLst>
          </a:custGeom>
          <a:ln w="76200" cmpd="sng">
            <a:solidFill>
              <a:schemeClr val="tx1">
                <a:lumMod val="85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flipV="1">
            <a:off x="-667118" y="1853440"/>
            <a:ext cx="10365979" cy="45719"/>
          </a:xfrm>
          <a:custGeom>
            <a:avLst/>
            <a:gdLst>
              <a:gd name="connsiteX0" fmla="*/ 0 w 9557741"/>
              <a:gd name="connsiteY0" fmla="*/ 25655 h 25655"/>
              <a:gd name="connsiteX1" fmla="*/ 9557741 w 9557741"/>
              <a:gd name="connsiteY1" fmla="*/ 0 h 25655"/>
            </a:gdLst>
            <a:ahLst/>
            <a:cxnLst>
              <a:cxn ang="0">
                <a:pos x="connsiteX0" y="connsiteY0"/>
              </a:cxn>
              <a:cxn ang="0">
                <a:pos x="connsiteX1" y="connsiteY1"/>
              </a:cxn>
            </a:cxnLst>
            <a:rect l="l" t="t" r="r" b="b"/>
            <a:pathLst>
              <a:path w="9557741" h="25655">
                <a:moveTo>
                  <a:pt x="0" y="25655"/>
                </a:moveTo>
                <a:lnTo>
                  <a:pt x="9557741" y="0"/>
                </a:lnTo>
              </a:path>
            </a:pathLst>
          </a:custGeom>
          <a:ln w="76200" cmpd="sng">
            <a:solidFill>
              <a:schemeClr val="tx1">
                <a:lumMod val="85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218096" y="3938099"/>
            <a:ext cx="9583399" cy="231426"/>
          </a:xfrm>
          <a:custGeom>
            <a:avLst/>
            <a:gdLst>
              <a:gd name="connsiteX0" fmla="*/ 0 w 9583399"/>
              <a:gd name="connsiteY0" fmla="*/ 64139 h 231426"/>
              <a:gd name="connsiteX1" fmla="*/ 1706281 w 9583399"/>
              <a:gd name="connsiteY1" fmla="*/ 89794 h 231426"/>
              <a:gd name="connsiteX2" fmla="*/ 2963541 w 9583399"/>
              <a:gd name="connsiteY2" fmla="*/ 230899 h 231426"/>
              <a:gd name="connsiteX3" fmla="*/ 5785961 w 9583399"/>
              <a:gd name="connsiteY3" fmla="*/ 141105 h 231426"/>
              <a:gd name="connsiteX4" fmla="*/ 9583399 w 9583399"/>
              <a:gd name="connsiteY4" fmla="*/ 0 h 231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3399" h="231426">
                <a:moveTo>
                  <a:pt x="0" y="64139"/>
                </a:moveTo>
                <a:cubicBezTo>
                  <a:pt x="606179" y="63070"/>
                  <a:pt x="1212358" y="62001"/>
                  <a:pt x="1706281" y="89794"/>
                </a:cubicBezTo>
                <a:cubicBezTo>
                  <a:pt x="2200204" y="117587"/>
                  <a:pt x="2283594" y="222347"/>
                  <a:pt x="2963541" y="230899"/>
                </a:cubicBezTo>
                <a:cubicBezTo>
                  <a:pt x="3643488" y="239451"/>
                  <a:pt x="5785961" y="141105"/>
                  <a:pt x="5785961" y="141105"/>
                </a:cubicBezTo>
                <a:lnTo>
                  <a:pt x="9583399" y="0"/>
                </a:lnTo>
              </a:path>
            </a:pathLst>
          </a:custGeom>
          <a:ln w="76200" cmpd="sng">
            <a:solidFill>
              <a:schemeClr val="tx1">
                <a:lumMod val="85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 name="Group 2"/>
          <p:cNvGrpSpPr/>
          <p:nvPr/>
        </p:nvGrpSpPr>
        <p:grpSpPr>
          <a:xfrm>
            <a:off x="3694798" y="1213587"/>
            <a:ext cx="1334232" cy="1323439"/>
            <a:chOff x="3694798" y="1213587"/>
            <a:chExt cx="1334232" cy="1323439"/>
          </a:xfrm>
        </p:grpSpPr>
        <p:sp>
          <p:nvSpPr>
            <p:cNvPr id="12" name="Rectangle 11"/>
            <p:cNvSpPr/>
            <p:nvPr/>
          </p:nvSpPr>
          <p:spPr>
            <a:xfrm>
              <a:off x="3694798" y="1367523"/>
              <a:ext cx="1180284" cy="1146704"/>
            </a:xfrm>
            <a:prstGeom prst="rect">
              <a:avLst/>
            </a:prstGeom>
            <a:solidFill>
              <a:schemeClr val="accent5">
                <a:lumMod val="40000"/>
                <a:lumOff val="60000"/>
              </a:schemeClr>
            </a:solidFill>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TextBox 12"/>
            <p:cNvSpPr txBox="1"/>
            <p:nvPr/>
          </p:nvSpPr>
          <p:spPr>
            <a:xfrm>
              <a:off x="3848746" y="1213587"/>
              <a:ext cx="1180284" cy="1323439"/>
            </a:xfrm>
            <a:prstGeom prst="rect">
              <a:avLst/>
            </a:prstGeom>
            <a:noFill/>
          </p:spPr>
          <p:txBody>
            <a:bodyPr wrap="square" rtlCol="0">
              <a:spAutoFit/>
            </a:bodyPr>
            <a:lstStyle/>
            <a:p>
              <a:r>
                <a:rPr lang="en-US" sz="8000" b="1" dirty="0">
                  <a:solidFill>
                    <a:srgbClr val="000000"/>
                  </a:solidFill>
                </a:rPr>
                <a:t>L</a:t>
              </a:r>
            </a:p>
          </p:txBody>
        </p:sp>
      </p:grpSp>
      <p:grpSp>
        <p:nvGrpSpPr>
          <p:cNvPr id="5" name="Group 4"/>
          <p:cNvGrpSpPr/>
          <p:nvPr/>
        </p:nvGrpSpPr>
        <p:grpSpPr>
          <a:xfrm>
            <a:off x="3694791" y="4500982"/>
            <a:ext cx="1295752" cy="1323439"/>
            <a:chOff x="3694791" y="4500982"/>
            <a:chExt cx="1295752" cy="1323439"/>
          </a:xfrm>
        </p:grpSpPr>
        <p:sp>
          <p:nvSpPr>
            <p:cNvPr id="29" name="Rectangle 28"/>
            <p:cNvSpPr/>
            <p:nvPr/>
          </p:nvSpPr>
          <p:spPr>
            <a:xfrm>
              <a:off x="3694791" y="4629262"/>
              <a:ext cx="1180284" cy="1146704"/>
            </a:xfrm>
            <a:prstGeom prst="rect">
              <a:avLst/>
            </a:prstGeom>
            <a:solidFill>
              <a:schemeClr val="accent3">
                <a:lumMod val="60000"/>
                <a:lumOff val="40000"/>
              </a:schemeClr>
            </a:solidFill>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extBox 13"/>
            <p:cNvSpPr txBox="1"/>
            <p:nvPr/>
          </p:nvSpPr>
          <p:spPr>
            <a:xfrm>
              <a:off x="3810259" y="4500982"/>
              <a:ext cx="1180284" cy="1323439"/>
            </a:xfrm>
            <a:prstGeom prst="rect">
              <a:avLst/>
            </a:prstGeom>
            <a:noFill/>
          </p:spPr>
          <p:txBody>
            <a:bodyPr wrap="square" rtlCol="0">
              <a:spAutoFit/>
            </a:bodyPr>
            <a:lstStyle/>
            <a:p>
              <a:r>
                <a:rPr lang="en-US" sz="8000" b="1" dirty="0">
                  <a:solidFill>
                    <a:srgbClr val="000000"/>
                  </a:solidFill>
                </a:rPr>
                <a:t>H</a:t>
              </a:r>
            </a:p>
          </p:txBody>
        </p:sp>
      </p:grpSp>
    </p:spTree>
    <p:extLst>
      <p:ext uri="{BB962C8B-B14F-4D97-AF65-F5344CB8AC3E}">
        <p14:creationId xmlns:p14="http://schemas.microsoft.com/office/powerpoint/2010/main" val="105196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C 0 0 -0.00295 -0.3907 -0.00572 -0.78094 " pathEditMode="relative" ptsTypes="aA">
                                      <p:cBhvr>
                                        <p:cTn id="6" dur="2000" fill="hold"/>
                                        <p:tgtEl>
                                          <p:spTgt spid="26"/>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C 0 0 -0.00295 -0.3907 -0.00572 -0.78094 " pathEditMode="relative" ptsTypes="aA">
                                      <p:cBhvr>
                                        <p:cTn id="8" dur="2000" fill="hold"/>
                                        <p:tgtEl>
                                          <p:spTgt spid="66"/>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6.52551E-7 5.8501E-6 C 6.52551E-7 5.8501E-6 -0.00417 -0.40943 -0.00833 -0.81864 " pathEditMode="relative" ptsTypes="aA">
                                      <p:cBhvr>
                                        <p:cTn id="10" dur="2000" fill="hold"/>
                                        <p:tgtEl>
                                          <p:spTgt spid="28"/>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71"/>
            <a:ext cx="7467600" cy="1143000"/>
          </a:xfrm>
        </p:spPr>
        <p:txBody>
          <a:bodyPr>
            <a:normAutofit/>
          </a:bodyPr>
          <a:lstStyle/>
          <a:p>
            <a:r>
              <a:rPr lang="en-US" sz="3600" b="1" i="1" dirty="0">
                <a:latin typeface="+mn-lt"/>
              </a:rPr>
              <a:t>Airfoils</a:t>
            </a:r>
          </a:p>
        </p:txBody>
      </p:sp>
      <p:grpSp>
        <p:nvGrpSpPr>
          <p:cNvPr id="47" name="Group 46"/>
          <p:cNvGrpSpPr/>
          <p:nvPr/>
        </p:nvGrpSpPr>
        <p:grpSpPr>
          <a:xfrm>
            <a:off x="3681366" y="1166857"/>
            <a:ext cx="1334232" cy="1323439"/>
            <a:chOff x="3694798" y="1213587"/>
            <a:chExt cx="1334232" cy="1323439"/>
          </a:xfrm>
        </p:grpSpPr>
        <p:sp>
          <p:nvSpPr>
            <p:cNvPr id="50" name="Rectangle 49"/>
            <p:cNvSpPr/>
            <p:nvPr/>
          </p:nvSpPr>
          <p:spPr>
            <a:xfrm>
              <a:off x="3694798" y="1367523"/>
              <a:ext cx="1180284" cy="1146704"/>
            </a:xfrm>
            <a:prstGeom prst="rect">
              <a:avLst/>
            </a:prstGeom>
            <a:solidFill>
              <a:schemeClr val="accent5">
                <a:lumMod val="40000"/>
                <a:lumOff val="60000"/>
              </a:schemeClr>
            </a:solidFill>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TextBox 50"/>
            <p:cNvSpPr txBox="1"/>
            <p:nvPr/>
          </p:nvSpPr>
          <p:spPr>
            <a:xfrm>
              <a:off x="3848746" y="1213587"/>
              <a:ext cx="1180284" cy="1323439"/>
            </a:xfrm>
            <a:prstGeom prst="rect">
              <a:avLst/>
            </a:prstGeom>
            <a:noFill/>
          </p:spPr>
          <p:txBody>
            <a:bodyPr wrap="square" rtlCol="0">
              <a:spAutoFit/>
            </a:bodyPr>
            <a:lstStyle/>
            <a:p>
              <a:r>
                <a:rPr lang="en-US" sz="8000" b="1" dirty="0">
                  <a:solidFill>
                    <a:srgbClr val="000000"/>
                  </a:solidFill>
                </a:rPr>
                <a:t>L</a:t>
              </a:r>
            </a:p>
          </p:txBody>
        </p:sp>
      </p:grpSp>
      <p:grpSp>
        <p:nvGrpSpPr>
          <p:cNvPr id="36" name="Group 35"/>
          <p:cNvGrpSpPr/>
          <p:nvPr/>
        </p:nvGrpSpPr>
        <p:grpSpPr>
          <a:xfrm>
            <a:off x="3537601" y="1012921"/>
            <a:ext cx="1606722" cy="1646516"/>
            <a:chOff x="3537603" y="1146037"/>
            <a:chExt cx="1557795" cy="1646516"/>
          </a:xfrm>
        </p:grpSpPr>
        <p:sp>
          <p:nvSpPr>
            <p:cNvPr id="38" name="Rectangle 37"/>
            <p:cNvSpPr/>
            <p:nvPr/>
          </p:nvSpPr>
          <p:spPr>
            <a:xfrm>
              <a:off x="3537603" y="1213587"/>
              <a:ext cx="1557795" cy="1578966"/>
            </a:xfrm>
            <a:prstGeom prst="rect">
              <a:avLst/>
            </a:prstGeom>
            <a:solidFill>
              <a:schemeClr val="accent5">
                <a:lumMod val="40000"/>
                <a:lumOff val="60000"/>
              </a:schemeClr>
            </a:solidFill>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TextBox 38"/>
            <p:cNvSpPr txBox="1"/>
            <p:nvPr/>
          </p:nvSpPr>
          <p:spPr>
            <a:xfrm>
              <a:off x="3861846" y="1146037"/>
              <a:ext cx="1180284" cy="1631216"/>
            </a:xfrm>
            <a:prstGeom prst="rect">
              <a:avLst/>
            </a:prstGeom>
            <a:noFill/>
          </p:spPr>
          <p:txBody>
            <a:bodyPr wrap="square" rtlCol="0">
              <a:spAutoFit/>
            </a:bodyPr>
            <a:lstStyle/>
            <a:p>
              <a:r>
                <a:rPr lang="en-US" sz="10000" b="1" dirty="0">
                  <a:solidFill>
                    <a:srgbClr val="000000"/>
                  </a:solidFill>
                </a:rPr>
                <a:t>L</a:t>
              </a:r>
            </a:p>
          </p:txBody>
        </p:sp>
      </p:grpSp>
      <p:grpSp>
        <p:nvGrpSpPr>
          <p:cNvPr id="52" name="Group 51"/>
          <p:cNvGrpSpPr/>
          <p:nvPr/>
        </p:nvGrpSpPr>
        <p:grpSpPr>
          <a:xfrm>
            <a:off x="3766380" y="4639513"/>
            <a:ext cx="1312761" cy="1323439"/>
            <a:chOff x="7003753" y="4419922"/>
            <a:chExt cx="1312761" cy="1323439"/>
          </a:xfrm>
        </p:grpSpPr>
        <p:sp>
          <p:nvSpPr>
            <p:cNvPr id="53" name="Rectangle 52"/>
            <p:cNvSpPr/>
            <p:nvPr/>
          </p:nvSpPr>
          <p:spPr>
            <a:xfrm>
              <a:off x="7003753" y="4514572"/>
              <a:ext cx="1180284" cy="1146704"/>
            </a:xfrm>
            <a:prstGeom prst="rect">
              <a:avLst/>
            </a:prstGeom>
            <a:solidFill>
              <a:schemeClr val="accent3">
                <a:lumMod val="60000"/>
                <a:lumOff val="40000"/>
              </a:schemeClr>
            </a:solidFill>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TextBox 53"/>
            <p:cNvSpPr txBox="1"/>
            <p:nvPr/>
          </p:nvSpPr>
          <p:spPr>
            <a:xfrm>
              <a:off x="7136230" y="4419922"/>
              <a:ext cx="1180284" cy="1323439"/>
            </a:xfrm>
            <a:prstGeom prst="rect">
              <a:avLst/>
            </a:prstGeom>
            <a:noFill/>
          </p:spPr>
          <p:txBody>
            <a:bodyPr wrap="square" rtlCol="0">
              <a:spAutoFit/>
            </a:bodyPr>
            <a:lstStyle/>
            <a:p>
              <a:r>
                <a:rPr lang="en-US" sz="8000" b="1" dirty="0">
                  <a:solidFill>
                    <a:srgbClr val="000000"/>
                  </a:solidFill>
                </a:rPr>
                <a:t>H</a:t>
              </a:r>
            </a:p>
          </p:txBody>
        </p:sp>
      </p:grpSp>
      <p:grpSp>
        <p:nvGrpSpPr>
          <p:cNvPr id="40" name="Group 39"/>
          <p:cNvGrpSpPr/>
          <p:nvPr/>
        </p:nvGrpSpPr>
        <p:grpSpPr>
          <a:xfrm>
            <a:off x="3537601" y="4355435"/>
            <a:ext cx="1804446" cy="1685062"/>
            <a:chOff x="3694791" y="4568735"/>
            <a:chExt cx="1325530" cy="1207231"/>
          </a:xfrm>
        </p:grpSpPr>
        <p:sp>
          <p:nvSpPr>
            <p:cNvPr id="41" name="Rectangle 40"/>
            <p:cNvSpPr/>
            <p:nvPr/>
          </p:nvSpPr>
          <p:spPr>
            <a:xfrm>
              <a:off x="3694791" y="4629262"/>
              <a:ext cx="1180284" cy="1146704"/>
            </a:xfrm>
            <a:prstGeom prst="rect">
              <a:avLst/>
            </a:prstGeom>
            <a:solidFill>
              <a:schemeClr val="accent3">
                <a:lumMod val="60000"/>
                <a:lumOff val="40000"/>
              </a:schemeClr>
            </a:solidFill>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Box 41"/>
            <p:cNvSpPr txBox="1"/>
            <p:nvPr/>
          </p:nvSpPr>
          <p:spPr>
            <a:xfrm>
              <a:off x="3840037" y="4568735"/>
              <a:ext cx="1180284" cy="1168654"/>
            </a:xfrm>
            <a:prstGeom prst="rect">
              <a:avLst/>
            </a:prstGeom>
            <a:noFill/>
          </p:spPr>
          <p:txBody>
            <a:bodyPr wrap="square" rtlCol="0">
              <a:spAutoFit/>
            </a:bodyPr>
            <a:lstStyle/>
            <a:p>
              <a:r>
                <a:rPr lang="en-US" sz="10000" b="1" dirty="0">
                  <a:solidFill>
                    <a:srgbClr val="000000"/>
                  </a:solidFill>
                </a:rPr>
                <a:t>H</a:t>
              </a:r>
            </a:p>
          </p:txBody>
        </p:sp>
      </p:grpSp>
      <p:sp>
        <p:nvSpPr>
          <p:cNvPr id="28" name="Oval 27"/>
          <p:cNvSpPr/>
          <p:nvPr/>
        </p:nvSpPr>
        <p:spPr>
          <a:xfrm>
            <a:off x="1966375" y="3653563"/>
            <a:ext cx="257283" cy="221680"/>
          </a:xfrm>
          <a:prstGeom prst="ellipse">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6" name="Group 65"/>
          <p:cNvGrpSpPr/>
          <p:nvPr/>
        </p:nvGrpSpPr>
        <p:grpSpPr>
          <a:xfrm>
            <a:off x="1944562" y="3108071"/>
            <a:ext cx="5291363" cy="924153"/>
            <a:chOff x="1735103" y="2328651"/>
            <a:chExt cx="5291363" cy="924153"/>
          </a:xfrm>
        </p:grpSpPr>
        <p:sp>
          <p:nvSpPr>
            <p:cNvPr id="19" name="Freeform 18"/>
            <p:cNvSpPr/>
            <p:nvPr/>
          </p:nvSpPr>
          <p:spPr>
            <a:xfrm>
              <a:off x="1756916" y="2344500"/>
              <a:ext cx="5037378" cy="889781"/>
            </a:xfrm>
            <a:custGeom>
              <a:avLst/>
              <a:gdLst>
                <a:gd name="connsiteX0" fmla="*/ 5031984 w 5037378"/>
                <a:gd name="connsiteY0" fmla="*/ 679644 h 889781"/>
                <a:gd name="connsiteX1" fmla="*/ 3094909 w 5037378"/>
                <a:gd name="connsiteY1" fmla="*/ 204552 h 889781"/>
                <a:gd name="connsiteX2" fmla="*/ 2044137 w 5037378"/>
                <a:gd name="connsiteY2" fmla="*/ 30960 h 889781"/>
                <a:gd name="connsiteX3" fmla="*/ 1084737 w 5037378"/>
                <a:gd name="connsiteY3" fmla="*/ 12688 h 889781"/>
                <a:gd name="connsiteX4" fmla="*/ 381176 w 5037378"/>
                <a:gd name="connsiteY4" fmla="*/ 168006 h 889781"/>
                <a:gd name="connsiteX5" fmla="*/ 33965 w 5037378"/>
                <a:gd name="connsiteY5" fmla="*/ 414689 h 889781"/>
                <a:gd name="connsiteX6" fmla="*/ 43102 w 5037378"/>
                <a:gd name="connsiteY6" fmla="*/ 643098 h 889781"/>
                <a:gd name="connsiteX7" fmla="*/ 298942 w 5037378"/>
                <a:gd name="connsiteY7" fmla="*/ 825826 h 889781"/>
                <a:gd name="connsiteX8" fmla="*/ 901994 w 5037378"/>
                <a:gd name="connsiteY8" fmla="*/ 889781 h 889781"/>
                <a:gd name="connsiteX9" fmla="*/ 2446172 w 5037378"/>
                <a:gd name="connsiteY9" fmla="*/ 871508 h 889781"/>
                <a:gd name="connsiteX10" fmla="*/ 5031984 w 5037378"/>
                <a:gd name="connsiteY10" fmla="*/ 679644 h 88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7378" h="889781">
                  <a:moveTo>
                    <a:pt x="5031984" y="679644"/>
                  </a:moveTo>
                  <a:cubicBezTo>
                    <a:pt x="5140107" y="568485"/>
                    <a:pt x="3592883" y="312666"/>
                    <a:pt x="3094909" y="204552"/>
                  </a:cubicBezTo>
                  <a:cubicBezTo>
                    <a:pt x="2596935" y="96438"/>
                    <a:pt x="2379166" y="62937"/>
                    <a:pt x="2044137" y="30960"/>
                  </a:cubicBezTo>
                  <a:cubicBezTo>
                    <a:pt x="1709108" y="-1017"/>
                    <a:pt x="1361897" y="-10153"/>
                    <a:pt x="1084737" y="12688"/>
                  </a:cubicBezTo>
                  <a:cubicBezTo>
                    <a:pt x="807577" y="35529"/>
                    <a:pt x="556305" y="101006"/>
                    <a:pt x="381176" y="168006"/>
                  </a:cubicBezTo>
                  <a:cubicBezTo>
                    <a:pt x="206047" y="235006"/>
                    <a:pt x="90311" y="335507"/>
                    <a:pt x="33965" y="414689"/>
                  </a:cubicBezTo>
                  <a:cubicBezTo>
                    <a:pt x="-22381" y="493871"/>
                    <a:pt x="-1061" y="574575"/>
                    <a:pt x="43102" y="643098"/>
                  </a:cubicBezTo>
                  <a:cubicBezTo>
                    <a:pt x="87265" y="711621"/>
                    <a:pt x="155793" y="784712"/>
                    <a:pt x="298942" y="825826"/>
                  </a:cubicBezTo>
                  <a:cubicBezTo>
                    <a:pt x="442091" y="866940"/>
                    <a:pt x="901994" y="889781"/>
                    <a:pt x="901994" y="889781"/>
                  </a:cubicBezTo>
                  <a:lnTo>
                    <a:pt x="2446172" y="871508"/>
                  </a:lnTo>
                  <a:cubicBezTo>
                    <a:pt x="3137549" y="841053"/>
                    <a:pt x="4923861" y="790803"/>
                    <a:pt x="5031984" y="679644"/>
                  </a:cubicBezTo>
                  <a:close/>
                </a:path>
              </a:pathLst>
            </a:cu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reeform 23"/>
            <p:cNvSpPr/>
            <p:nvPr/>
          </p:nvSpPr>
          <p:spPr>
            <a:xfrm>
              <a:off x="1735103" y="2328651"/>
              <a:ext cx="5291363" cy="924153"/>
            </a:xfrm>
            <a:custGeom>
              <a:avLst/>
              <a:gdLst>
                <a:gd name="connsiteX0" fmla="*/ 5291363 w 5291363"/>
                <a:gd name="connsiteY0" fmla="*/ 704629 h 924153"/>
                <a:gd name="connsiteX1" fmla="*/ 3436522 w 5291363"/>
                <a:gd name="connsiteY1" fmla="*/ 293492 h 924153"/>
                <a:gd name="connsiteX2" fmla="*/ 2385750 w 5291363"/>
                <a:gd name="connsiteY2" fmla="*/ 74219 h 924153"/>
                <a:gd name="connsiteX3" fmla="*/ 1097413 w 5291363"/>
                <a:gd name="connsiteY3" fmla="*/ 10264 h 924153"/>
                <a:gd name="connsiteX4" fmla="*/ 211109 w 5291363"/>
                <a:gd name="connsiteY4" fmla="*/ 266083 h 924153"/>
                <a:gd name="connsiteX5" fmla="*/ 955 w 5291363"/>
                <a:gd name="connsiteY5" fmla="*/ 604129 h 924153"/>
                <a:gd name="connsiteX6" fmla="*/ 256795 w 5291363"/>
                <a:gd name="connsiteY6" fmla="*/ 841675 h 924153"/>
                <a:gd name="connsiteX7" fmla="*/ 1261881 w 5291363"/>
                <a:gd name="connsiteY7" fmla="*/ 923903 h 924153"/>
                <a:gd name="connsiteX8" fmla="*/ 3071036 w 5291363"/>
                <a:gd name="connsiteY8" fmla="*/ 869084 h 92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1363" h="924153">
                  <a:moveTo>
                    <a:pt x="5291363" y="704629"/>
                  </a:moveTo>
                  <a:lnTo>
                    <a:pt x="3436522" y="293492"/>
                  </a:lnTo>
                  <a:cubicBezTo>
                    <a:pt x="2952253" y="188424"/>
                    <a:pt x="2775601" y="121424"/>
                    <a:pt x="2385750" y="74219"/>
                  </a:cubicBezTo>
                  <a:cubicBezTo>
                    <a:pt x="1995899" y="27014"/>
                    <a:pt x="1459853" y="-21713"/>
                    <a:pt x="1097413" y="10264"/>
                  </a:cubicBezTo>
                  <a:cubicBezTo>
                    <a:pt x="734973" y="42241"/>
                    <a:pt x="393852" y="167106"/>
                    <a:pt x="211109" y="266083"/>
                  </a:cubicBezTo>
                  <a:cubicBezTo>
                    <a:pt x="28366" y="365060"/>
                    <a:pt x="-6659" y="508197"/>
                    <a:pt x="955" y="604129"/>
                  </a:cubicBezTo>
                  <a:cubicBezTo>
                    <a:pt x="8569" y="700061"/>
                    <a:pt x="46641" y="788379"/>
                    <a:pt x="256795" y="841675"/>
                  </a:cubicBezTo>
                  <a:cubicBezTo>
                    <a:pt x="466949" y="894971"/>
                    <a:pt x="792841" y="919335"/>
                    <a:pt x="1261881" y="923903"/>
                  </a:cubicBezTo>
                  <a:cubicBezTo>
                    <a:pt x="1730921" y="928471"/>
                    <a:pt x="3071036" y="869084"/>
                    <a:pt x="3071036" y="869084"/>
                  </a:cubicBezTo>
                </a:path>
              </a:pathLst>
            </a:cu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cxnSp>
        <p:nvCxnSpPr>
          <p:cNvPr id="26" name="Straight Connector 25"/>
          <p:cNvCxnSpPr>
            <a:stCxn id="24" idx="8"/>
            <a:endCxn id="24" idx="0"/>
          </p:cNvCxnSpPr>
          <p:nvPr/>
        </p:nvCxnSpPr>
        <p:spPr>
          <a:xfrm flipV="1">
            <a:off x="5015598" y="3812700"/>
            <a:ext cx="2220327" cy="164455"/>
          </a:xfrm>
          <a:prstGeom prst="line">
            <a:avLst/>
          </a:prstGeom>
          <a:ln w="7620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pic>
        <p:nvPicPr>
          <p:cNvPr id="33" name="Picture 32"/>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66597">
            <a:off x="-625287" y="-6745939"/>
            <a:ext cx="10573855" cy="4913482"/>
          </a:xfrm>
          <a:prstGeom prst="rect">
            <a:avLst/>
          </a:prstGeom>
          <a:noFill/>
          <a:ln>
            <a:noFill/>
          </a:ln>
        </p:spPr>
      </p:pic>
      <p:sp>
        <p:nvSpPr>
          <p:cNvPr id="7" name="Right Arrow 6"/>
          <p:cNvSpPr/>
          <p:nvPr/>
        </p:nvSpPr>
        <p:spPr>
          <a:xfrm>
            <a:off x="7924800" y="5962952"/>
            <a:ext cx="1134533" cy="798286"/>
          </a:xfrm>
          <a:prstGeom prst="rightArrow">
            <a:avLst/>
          </a:prstGeom>
          <a:solidFill>
            <a:schemeClr val="accent5">
              <a:lumMod val="60000"/>
              <a:lumOff val="40000"/>
            </a:schemeClr>
          </a:solidFill>
          <a:effectLst>
            <a:glow>
              <a:schemeClr val="accent1">
                <a:tint val="30000"/>
                <a:shade val="95000"/>
                <a:satMod val="300000"/>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NEXT</a:t>
            </a:r>
          </a:p>
        </p:txBody>
      </p:sp>
      <p:sp>
        <p:nvSpPr>
          <p:cNvPr id="32" name="Right Arrow 31"/>
          <p:cNvSpPr/>
          <p:nvPr/>
        </p:nvSpPr>
        <p:spPr>
          <a:xfrm>
            <a:off x="160286" y="3316498"/>
            <a:ext cx="1195979" cy="715726"/>
          </a:xfrm>
          <a:prstGeom prst="rightArrow">
            <a:avLst/>
          </a:prstGeom>
          <a:solidFill>
            <a:schemeClr val="bg2">
              <a:lumMod val="40000"/>
              <a:lumOff val="60000"/>
            </a:schemeClr>
          </a:solidFill>
          <a:ln w="381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TextBox 33"/>
          <p:cNvSpPr txBox="1"/>
          <p:nvPr/>
        </p:nvSpPr>
        <p:spPr>
          <a:xfrm>
            <a:off x="172616" y="3530390"/>
            <a:ext cx="1108334" cy="261610"/>
          </a:xfrm>
          <a:prstGeom prst="rect">
            <a:avLst/>
          </a:prstGeom>
          <a:noFill/>
        </p:spPr>
        <p:txBody>
          <a:bodyPr wrap="none" rtlCol="0">
            <a:spAutoFit/>
          </a:bodyPr>
          <a:lstStyle/>
          <a:p>
            <a:r>
              <a:rPr lang="en-US" sz="1100" b="1" dirty="0"/>
              <a:t>Relative Wind</a:t>
            </a:r>
          </a:p>
        </p:txBody>
      </p:sp>
      <p:grpSp>
        <p:nvGrpSpPr>
          <p:cNvPr id="5" name="Group 4"/>
          <p:cNvGrpSpPr/>
          <p:nvPr/>
        </p:nvGrpSpPr>
        <p:grpSpPr>
          <a:xfrm>
            <a:off x="45773" y="2792553"/>
            <a:ext cx="1736778" cy="1722019"/>
            <a:chOff x="145592" y="2863440"/>
            <a:chExt cx="1623250" cy="1722019"/>
          </a:xfrm>
        </p:grpSpPr>
        <p:sp>
          <p:nvSpPr>
            <p:cNvPr id="27" name="Right Arrow 26"/>
            <p:cNvSpPr/>
            <p:nvPr/>
          </p:nvSpPr>
          <p:spPr>
            <a:xfrm>
              <a:off x="145592" y="2863440"/>
              <a:ext cx="1623250" cy="1722019"/>
            </a:xfrm>
            <a:prstGeom prst="rightArrow">
              <a:avLst/>
            </a:prstGeom>
            <a:solidFill>
              <a:schemeClr val="bg2">
                <a:lumMod val="40000"/>
                <a:lumOff val="60000"/>
              </a:schemeClr>
            </a:solidFill>
            <a:ln w="381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TextBox 29"/>
            <p:cNvSpPr txBox="1"/>
            <p:nvPr/>
          </p:nvSpPr>
          <p:spPr>
            <a:xfrm>
              <a:off x="186128" y="3554073"/>
              <a:ext cx="1444213" cy="323165"/>
            </a:xfrm>
            <a:prstGeom prst="rect">
              <a:avLst/>
            </a:prstGeom>
            <a:noFill/>
          </p:spPr>
          <p:txBody>
            <a:bodyPr wrap="none" rtlCol="0">
              <a:spAutoFit/>
            </a:bodyPr>
            <a:lstStyle/>
            <a:p>
              <a:r>
                <a:rPr lang="en-US" sz="1500" b="1" dirty="0"/>
                <a:t>Relative Wind</a:t>
              </a:r>
            </a:p>
          </p:txBody>
        </p:sp>
      </p:grpSp>
      <p:sp>
        <p:nvSpPr>
          <p:cNvPr id="6" name="TextBox 5"/>
          <p:cNvSpPr txBox="1"/>
          <p:nvPr/>
        </p:nvSpPr>
        <p:spPr>
          <a:xfrm>
            <a:off x="5580306" y="720628"/>
            <a:ext cx="3563694" cy="923330"/>
          </a:xfrm>
          <a:prstGeom prst="rect">
            <a:avLst/>
          </a:prstGeom>
          <a:noFill/>
        </p:spPr>
        <p:txBody>
          <a:bodyPr wrap="square" rtlCol="0">
            <a:spAutoFit/>
          </a:bodyPr>
          <a:lstStyle/>
          <a:p>
            <a:pPr marL="342900" indent="-342900">
              <a:buFont typeface="+mj-lt"/>
              <a:buAutoNum type="arabicPeriod"/>
            </a:pPr>
            <a:r>
              <a:rPr lang="en-US" b="1" dirty="0"/>
              <a:t>Increase the speed of the airfoil</a:t>
            </a:r>
          </a:p>
          <a:p>
            <a:endParaRPr lang="en-US" dirty="0"/>
          </a:p>
        </p:txBody>
      </p:sp>
    </p:spTree>
    <p:extLst>
      <p:ext uri="{BB962C8B-B14F-4D97-AF65-F5344CB8AC3E}">
        <p14:creationId xmlns:p14="http://schemas.microsoft.com/office/powerpoint/2010/main" val="417663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2" grpId="0" animBg="1"/>
      <p:bldP spid="34" grpId="0"/>
      <p:bldP spid="6" grpId="0"/>
    </p:bldLst>
  </p:timing>
</p:sld>
</file>

<file path=ppt/theme/theme1.xml><?xml version="1.0" encoding="utf-8"?>
<a:theme xmlns:a="http://schemas.openxmlformats.org/drawingml/2006/main" name="Default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ln w="76200" cmpd="sng">
          <a:solidFill>
            <a:schemeClr val="tx1">
              <a:lumMod val="85000"/>
            </a:schemeClr>
          </a:solidFill>
          <a:prstDash val="sysDash"/>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38100" cmpd="sng">
          <a:solidFill>
            <a:schemeClr val="bg1"/>
          </a:solidFill>
          <a:prstDash val="solid"/>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8435</TotalTime>
  <Words>5790</Words>
  <Application>Microsoft Office PowerPoint</Application>
  <PresentationFormat>On-screen Show (4:3)</PresentationFormat>
  <Paragraphs>570</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Franklin Gothic Book</vt:lpstr>
      <vt:lpstr>Wingdings 2</vt:lpstr>
      <vt:lpstr>Default Theme</vt:lpstr>
      <vt:lpstr>Basic Aerodynamics</vt:lpstr>
      <vt:lpstr>Basic Aerodynamics</vt:lpstr>
      <vt:lpstr>The Four Forces of Flight</vt:lpstr>
      <vt:lpstr>Airfoils</vt:lpstr>
      <vt:lpstr>Airfoils</vt:lpstr>
      <vt:lpstr>Daniel Bernoulli</vt:lpstr>
      <vt:lpstr>Daniel Bernoulli</vt:lpstr>
      <vt:lpstr>Airfoils</vt:lpstr>
      <vt:lpstr>Airfoils</vt:lpstr>
      <vt:lpstr>Airfoils</vt:lpstr>
      <vt:lpstr>Airfoils</vt:lpstr>
      <vt:lpstr>Plane of Rotation</vt:lpstr>
      <vt:lpstr>Plane of Rotation</vt:lpstr>
      <vt:lpstr>Pitch Angle</vt:lpstr>
      <vt:lpstr>Angle of attack</vt:lpstr>
      <vt:lpstr>Angle of attack</vt:lpstr>
      <vt:lpstr>Angle of attack</vt:lpstr>
      <vt:lpstr>Angle of attack</vt:lpstr>
      <vt:lpstr>Angle of attack</vt:lpstr>
      <vt:lpstr>Angle of attack</vt:lpstr>
      <vt:lpstr>Newton’s Third Law</vt:lpstr>
      <vt:lpstr>Types of Airfoils</vt:lpstr>
      <vt:lpstr>Symmetrical Airfoil</vt:lpstr>
      <vt:lpstr>Symmetrical Airfoil</vt:lpstr>
      <vt:lpstr>Three Types of Drag</vt:lpstr>
      <vt:lpstr>The Three Axis</vt:lpstr>
      <vt:lpstr>Conclusion</vt:lpstr>
    </vt:vector>
  </TitlesOfParts>
  <Company>Tumwater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Flight</dc:title>
  <dc:creator>Spencer  Kohler</dc:creator>
  <cp:lastModifiedBy>Spencer Kohler</cp:lastModifiedBy>
  <cp:revision>101</cp:revision>
  <dcterms:created xsi:type="dcterms:W3CDTF">2012-10-06T21:17:12Z</dcterms:created>
  <dcterms:modified xsi:type="dcterms:W3CDTF">2019-02-08T01:02:45Z</dcterms:modified>
</cp:coreProperties>
</file>